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48" r:id="rId1"/>
  </p:sldMasterIdLst>
  <p:sldIdLst>
    <p:sldId id="296" r:id="rId2"/>
    <p:sldId id="304" r:id="rId3"/>
    <p:sldId id="306" r:id="rId4"/>
    <p:sldId id="307" r:id="rId5"/>
    <p:sldId id="305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2" r:id="rId20"/>
    <p:sldId id="324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FA9778AC-EAD4-41AA-BA75-B4E9E014101E}">
          <p14:sldIdLst>
            <p14:sldId id="296"/>
            <p14:sldId id="304"/>
            <p14:sldId id="306"/>
            <p14:sldId id="307"/>
            <p14:sldId id="305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2"/>
            <p14:sldId id="3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61"/>
    <p:restoredTop sz="94650"/>
  </p:normalViewPr>
  <p:slideViewPr>
    <p:cSldViewPr snapToGrid="0" snapToObjects="1">
      <p:cViewPr varScale="1">
        <p:scale>
          <a:sx n="61" d="100"/>
          <a:sy n="61" d="100"/>
        </p:scale>
        <p:origin x="12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3A042F-8331-D441-8133-0D353ADD1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ABC041-4E53-434A-9080-0B69B17CB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8AD738-FA9C-F043-8E63-F527C1C4A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00C3A2-9AE0-984C-913D-E3E2B960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02F5D8-CC33-D84A-9BE8-4CC59D64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6280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EAD3C-11F3-F543-AD63-71E65C8D3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582B5D7-D8F4-7246-AC15-8804A5BDC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BF60AB-78A5-9A44-B781-F0328F34E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A885F4-25E1-CB46-A525-08891856F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2DE297-56FE-C64B-8A9D-E48AE827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367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D23403-157B-6946-9407-784F4F21C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E13DC7-F3A5-EE48-94D6-63EBB6128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E2DB80-CD4E-364E-9F6F-A9C07C83C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D288B5-AC02-8E49-A2F4-BC933D1C3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F2CCBA-0815-C74D-8282-543A219A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2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30C870-FF8B-F043-9EB9-CF7BEEE80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968520-0B44-F547-9269-338AB5E6D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888143-4EDC-8845-9584-AE002C75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D73D5C-40F0-674C-B061-A6AC13ED9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6CBBE7-A487-9149-A5D0-A5FFAD93A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20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F217E-3338-0D4F-AE15-A3B3F904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8D7004-8511-634F-ADA2-39303EB4D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0F4A0E-E07F-6741-BD00-80F73CAD7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3691A3-3DF2-6741-8670-EBDA9ACB6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0AF27A-1AA5-8544-BF65-37E48B6BD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93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7AED7-FE5A-C74F-8E6E-071DA375C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A96919D-9E2B-6441-811C-439C80192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3ACE90-69A7-AE46-867F-B1ACDD83D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6B8CBC8-E55D-D649-8AE6-64BD9964B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17F9F64-81B7-6D48-A848-5CEAEDEC9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514887A-B60E-E842-9AC5-B231CC8DE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2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A26EC3-0364-5C49-B1EC-92B7E0C88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4C58EC0-4CC7-894C-8B69-856D46C58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7AF68F-D492-7841-A3F1-FA5473A63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F90511D-AC2A-6046-BAED-E26D862F0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16D068-0386-1C4C-949F-947D2D3D40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44ED206-0D27-EE4E-B7BB-D9E7E5FC5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05FA063-9646-C848-AE98-6FDDE14A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B6625DF-082A-9542-B9A7-41D26FB0D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8873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501AD7-D7BD-7A46-AEE9-8F2FCA1B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B7F866-6470-764C-A149-855AEBD8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CFF5EB3-7D4A-1647-A098-3B14DFF1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0967781-9D78-8B41-9BA2-5860876F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23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8F903DE-C912-D44B-A362-9500B8B39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C2AE358-D955-3C4A-9948-FDF417A7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1F2B99-ED7D-164E-9443-3679D708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613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C31843-6F68-4945-8ECB-2C37806F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5F318D-39F6-F745-BACB-9B76E70EA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3C82F8F-6181-DB41-91D9-61D455E0F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32351C-A876-5346-9256-9C41C76A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2963085-DDC5-DE41-8501-D137BEBFA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7588502-76F5-C145-9DE7-C51019DA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49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71997-3F1D-CB46-ABE3-61C0B0CAE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FB98F7E-0C76-AC45-8DE2-885D9E6CD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48AE52D-884F-4340-8A65-B463F364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C08342-31AE-A549-A06D-EB9D8620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E10FDE-9A2C-D24E-88B8-05A1760A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A4E42C-F55A-C34B-A751-8D62D8BAE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60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03412D8-C792-9942-9CC8-0ABF53BE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B49E1C4-B196-AD40-9740-78E45B99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t-BR"/>
              <a:t>Editar estilos de texto Mestre
Segundo nível
Terceiro nível
Quarto nível
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CF9E31-006C-0741-AA5E-8695174B9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1EA68-8A02-324D-AB6F-796072CEF144}" type="datetimeFigureOut">
              <a:rPr lang="pt-BR" smtClean="0"/>
              <a:pPr/>
              <a:t>05/02/2024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7989BD-284D-7447-8161-28FC58AA3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BC00F4-A646-C245-BBB5-B5DD1AE13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2B1AE-450F-DA47-AA23-7E50086ECB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231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A1C8F-DF57-BCBE-8B39-55D434265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C3F17994-3891-97C2-CA31-67571841ED50}"/>
              </a:ext>
            </a:extLst>
          </p:cNvPr>
          <p:cNvSpPr txBox="1"/>
          <p:nvPr/>
        </p:nvSpPr>
        <p:spPr>
          <a:xfrm>
            <a:off x="3171200" y="288544"/>
            <a:ext cx="1847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pt-BR" sz="2800" b="1" u="sng" dirty="0">
              <a:solidFill>
                <a:schemeClr val="bg1"/>
              </a:solidFill>
            </a:endParaRPr>
          </a:p>
        </p:txBody>
      </p:sp>
      <p:pic>
        <p:nvPicPr>
          <p:cNvPr id="4" name="Picture 2" descr="Login | Portal do Aluno Delta">
            <a:extLst>
              <a:ext uri="{FF2B5EF4-FFF2-40B4-BE49-F238E27FC236}">
                <a16:creationId xmlns:a16="http://schemas.microsoft.com/office/drawing/2014/main" id="{47668BEE-9FD3-0AD7-BD51-4E9C39821D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16" y="1901831"/>
            <a:ext cx="7541227" cy="272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B0C6CE8-4F34-B793-F6CB-7EA8DCBF6D7A}"/>
              </a:ext>
            </a:extLst>
          </p:cNvPr>
          <p:cNvSpPr txBox="1"/>
          <p:nvPr/>
        </p:nvSpPr>
        <p:spPr>
          <a:xfrm>
            <a:off x="7072313" y="288544"/>
            <a:ext cx="2600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</a:rPr>
              <a:t>@dedicacaodelta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121F75B-3646-B141-8D96-5E7EBCC97046}"/>
              </a:ext>
            </a:extLst>
          </p:cNvPr>
          <p:cNvSpPr txBox="1"/>
          <p:nvPr/>
        </p:nvSpPr>
        <p:spPr>
          <a:xfrm>
            <a:off x="2291357" y="4635347"/>
            <a:ext cx="8140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latin typeface="+mj-lt"/>
              </a:rPr>
              <a:t>DIREITOS E GARANTIAS FUNDAMENTAIS</a:t>
            </a:r>
          </a:p>
        </p:txBody>
      </p:sp>
    </p:spTree>
    <p:extLst>
      <p:ext uri="{BB962C8B-B14F-4D97-AF65-F5344CB8AC3E}">
        <p14:creationId xmlns:p14="http://schemas.microsoft.com/office/powerpoint/2010/main" val="2341524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0DA04-AE48-0818-E12A-9E3C00935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6F74D-CE2C-02AF-E7D0-9E21095C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E3853B-E8B3-6A79-B788-8F4E14667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fontScale="85000" lnSpcReduction="10000"/>
          </a:bodyPr>
          <a:lstStyle/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XXVIII - são assegurados, nos termos da lei: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a) a proteção às participações individuais em obras coletivas e à reprodução da imagem e voz humanas, inclusive nas atividades desportivas;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b) o direito de fiscalização do aproveitamento econômico das obras que criarem ou de que participarem aos criadores, aos intérpretes e às respectivas representações sindicais e associativas;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XXIX - a lei assegurará aos autores de inventos industriais privilégio temporário para sua utilização, bem como proteção às criações industriais, à propriedade das marcas, aos nomes de empresas e a outros signos distintivos, tendo em vista o interesse social e o desenvolvimento tecnológico e econômico do País;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XXX - é garantido o direito de herança;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XXXI - a sucessão de bens de estrangeiros situados no País será regulada pela lei brasileira em benefício do cônjuge ou dos filhos brasileiros, sempre que não lhes seja mais favorável a lei pessoal do "de cujus";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XXXII - o Estado promoverá, na forma da lei, a defesa do consumidor;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XXXIII - todos têm direito a receber dos órgãos públicos informações de seu interesse particular, ou de interesse coletivo ou geral, que serão prestadas no prazo da lei, sob pena de responsabilidade, </a:t>
            </a:r>
            <a:r>
              <a:rPr lang="pt-BR" sz="2400" b="1" u="sng" dirty="0">
                <a:latin typeface="+mj-lt"/>
              </a:rPr>
              <a:t>ressalvadas</a:t>
            </a:r>
            <a:r>
              <a:rPr lang="pt-BR" sz="2400" b="1" dirty="0">
                <a:latin typeface="+mj-lt"/>
              </a:rPr>
              <a:t> aquelas cujo sigilo seja imprescindível à segurança da sociedade e do Estado;   </a:t>
            </a:r>
          </a:p>
        </p:txBody>
      </p:sp>
    </p:spTree>
    <p:extLst>
      <p:ext uri="{BB962C8B-B14F-4D97-AF65-F5344CB8AC3E}">
        <p14:creationId xmlns:p14="http://schemas.microsoft.com/office/powerpoint/2010/main" val="979439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54199-53C8-2900-CC52-F3D864528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F7BB90-94B3-37CE-94C5-7107A53CB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FE4C49-8E0F-F1E4-0B6B-5AF2031DD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fontScale="92500" lnSpcReduction="20000"/>
          </a:bodyPr>
          <a:lstStyle/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XXXIV - são a todos assegurados, independentemente do pagamento de taxas: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a) o direito de petição aos Poderes Públicos em defesa de direitos ou contra ilegalidade ou abuso de poder;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b) a obtenção de certidões em repartições públicas, para defesa de direitos e esclarecimento de situações de interesse pessoal;</a:t>
            </a:r>
          </a:p>
          <a:p>
            <a:pPr marL="0" indent="725488" algn="just">
              <a:lnSpc>
                <a:spcPct val="110000"/>
              </a:lnSpc>
              <a:buNone/>
            </a:pPr>
            <a:r>
              <a:rPr lang="pt-BR" sz="2400" b="1" dirty="0">
                <a:latin typeface="+mj-lt"/>
              </a:rPr>
              <a:t>XXXV - a lei não excluirá da apreciação do Poder Judiciário lesão ou ameaça a direito; -PRINCÍPIO DA INAFASTABILIDADE DE JURISDIÇÃO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XXXVI - a lei não prejudicará o direito adquirido, o ato jurídico perfeito e a coisa julgada;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XXXVII - não haverá juízo ou tribunal de exceção;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XXXVIII - é reconhecida a instituição do júri, com a organização que lhe der a lei, assegurados: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a) a plenitude de defesa;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b) o sigilo das votações;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c) a soberania dos veredictos;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d) a competência para o julgamento dos crimes dolosos contra a vida;</a:t>
            </a:r>
          </a:p>
        </p:txBody>
      </p:sp>
    </p:spTree>
    <p:extLst>
      <p:ext uri="{BB962C8B-B14F-4D97-AF65-F5344CB8AC3E}">
        <p14:creationId xmlns:p14="http://schemas.microsoft.com/office/powerpoint/2010/main" val="4242916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44340-69E1-B9F5-0ED0-86B86A801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96429-8B09-7B41-8CC9-D3A0642EE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F33666-1B39-F78B-C741-371695915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lnSpcReduction="10000"/>
          </a:bodyPr>
          <a:lstStyle/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XXXIX - não há crime sem lei anterior que o defina, nem pena sem prévia cominação legal; - PRINCÍPIO DA ANTERIORIDADE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XL - a lei penal não retroagirá, salvo para beneficiar o réu; - PRINCÍPIO DA IRRETROATIVIDADE DE LEI MAIS GRAVOSA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XLI - a lei punirá qualquer discriminação atentatória dos direitos e liberdades fundamentais;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XLII - a prática do racismo constitui crime inafiançável e imprescritível, sujeito à pena de reclusão, nos termos da lei;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XLIII - a lei considerará crimes inafiançáveis e insuscetíveis de graça ou anistia a prática da tortura , o tráfico ilícito de entorpecentes e drogas afins, o terrorismo e os definidos como crimes hediondos, por eles respondendo os mandantes, os executores e os que, podendo evitá-los, se omitirem;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XLIV - constitui crime inafiançável e imprescritível a ação de grupos armados, civis ou militares, contra a ordem constitucional e o Estado Democrático;</a:t>
            </a:r>
          </a:p>
        </p:txBody>
      </p:sp>
    </p:spTree>
    <p:extLst>
      <p:ext uri="{BB962C8B-B14F-4D97-AF65-F5344CB8AC3E}">
        <p14:creationId xmlns:p14="http://schemas.microsoft.com/office/powerpoint/2010/main" val="1984983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54E00-18E4-ED63-921E-B864533E1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E3C07-316D-2771-87A6-35424987F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00AE99-2EBB-7D85-48F2-F28D84DE3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/>
          </a:bodyPr>
          <a:lstStyle/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XLV - nenhuma pena passará da pessoa do condenado,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 podendo a obrigação de reparar o dano e a decretação do perdimento de bens ser, nos termos da lei, estendidas aos sucessores e contra eles executadas, até o limite do valor do patrimônio transferido;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- PRINCÍPIO DA INTRANSCENDÊNCIA  DAS PENAS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XLVI - a lei regulará a individualização da pena e adotará, entre outras, as seguintes: - PRINCÍPIO DA INDIVIDUALIZAÇÃO DA PENA 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a) privação ou restrição da liberdade;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b) perda de bens;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c) multa;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d) prestação social alternativa;</a:t>
            </a:r>
          </a:p>
          <a:p>
            <a:pPr marL="0" indent="725488" algn="just"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e) suspensão ou interdição de direitos;</a:t>
            </a:r>
          </a:p>
          <a:p>
            <a:pPr marL="0" indent="0" algn="just">
              <a:buNone/>
            </a:pPr>
            <a:endParaRPr lang="pt-BR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5526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D4E1C-749E-35AD-13F4-EACFDAED4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37170C-7BF6-3D23-8F7C-ECAB12A4F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A81070-B52F-8F3E-40A5-914D0F7D1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fontScale="92500" lnSpcReduction="10000"/>
          </a:bodyPr>
          <a:lstStyle/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XLVII - não haverá penas: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a) de morte, salvo em caso de guerra declarada, nos termos do art. 84, XIX;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b) de caráter perpétuo;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c) de trabalhos forçados;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d) de banimento;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e) cruéis;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XLVIII - a pena será cumprida em estabelecimentos distintos, de acordo com a natureza do delito, a idade e o sexo do apenado;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XLIX - é assegurado aos presos o respeito à integridade física e moral;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 - às presidiárias serão asseguradas condições para que possam permanecer com seus filhos durante o período de amamentação;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LI - nenhum brasileiro será extraditado,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salvo o naturalizado,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em caso de crime comum, praticado antes da naturalização, ou de comprovado envolvimento em tráfico ilícito de entorpecentes e drogas afins, na forma da lei;</a:t>
            </a:r>
          </a:p>
        </p:txBody>
      </p:sp>
    </p:spTree>
    <p:extLst>
      <p:ext uri="{BB962C8B-B14F-4D97-AF65-F5344CB8AC3E}">
        <p14:creationId xmlns:p14="http://schemas.microsoft.com/office/powerpoint/2010/main" val="812878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1B93C-317D-CEFF-D8E2-0775A8DD6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259B4D-D3C7-261C-C969-FA391205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C60259-4C9E-233E-5944-5BA2029FE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fontScale="92500"/>
          </a:bodyPr>
          <a:lstStyle/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LII - não será concedida extradição de estrangeiro por crime político ou de opinião;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LIII - ninguém será processado nem sentenciado senão pela autoridade competente; - PRINCÍPIO DO  PROMOTOR NATURAL e DO JUIZ NATURAL 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LIV - ninguém será privado da liberdade ou de seus bens sem o devido processo legal;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LV - aos litigantes, em processo judicial ou administrativo, e aos acusados em geral são assegurados o contraditório e ampla defesa, com os meios e recursos a ela inerentes;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LVI - são inadmissíveis, no processo, as provas obtidas por meios ilícitos;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LVII - ninguém será considerado culpado até o trânsito em julgado de sentença penal condenatória; - PRINCÍPIO DA NÃO CULPABILIDADE*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LVIII - o civilmente identificado não será submetido a identificação criminal, salvo nas hipóteses previstas em lei;        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LIX - será admitida ação privada nos crimes de ação pública, se esta não for intentada no prazo legal;</a:t>
            </a:r>
          </a:p>
        </p:txBody>
      </p:sp>
    </p:spTree>
    <p:extLst>
      <p:ext uri="{BB962C8B-B14F-4D97-AF65-F5344CB8AC3E}">
        <p14:creationId xmlns:p14="http://schemas.microsoft.com/office/powerpoint/2010/main" val="766539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9BFA7-5909-7559-7E41-81CD85755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602D31-6036-1F58-589C-B18B074B9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249E99F-8B05-A2DB-B87D-45DACA5B1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lnSpcReduction="10000"/>
          </a:bodyPr>
          <a:lstStyle/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LX - a lei só poderá restringir a publicidade dos atos processuais quando a defesa da intimidade ou o interesse social o exigirem;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LXI - ninguém será preso senão em flagrante delito ou por ordem escrita e fundamentada de autoridade judiciária competente,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salvo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nos casos de transgressão militar ou crime propriamente militar, definidos em lei;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LXII - a prisão de qualquer pessoa e o local onde se encontre serão comunicados imediatamente ao juiz competente e à família do preso ou à pessoa por ele indicada;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LXIII - o preso será informado de seus direitos, entre os quais o de permanecer calado, sendo-lhe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assegurada a assistência da família e de advogado;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LXIV - o preso tem direito à identificação dos responsáveis por sua prisão ou por seu interrogatório policial;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LXV - a prisão ilegal será imediatamente relaxada pela autoridade judiciária;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LXVI - ninguém será levado à prisão ou nela mantido, quando a lei admitir a liberdade provisória, com ou sem fiança;</a:t>
            </a:r>
          </a:p>
        </p:txBody>
      </p:sp>
    </p:spTree>
    <p:extLst>
      <p:ext uri="{BB962C8B-B14F-4D97-AF65-F5344CB8AC3E}">
        <p14:creationId xmlns:p14="http://schemas.microsoft.com/office/powerpoint/2010/main" val="2441004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164EE-CA90-6A74-55F5-BEE80ACF61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9EF3F5-F598-7236-F368-0E8C6DBCD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E7AAC2-1CA6-619F-899A-5CC287741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lnSpcReduction="10000"/>
          </a:bodyPr>
          <a:lstStyle/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LXVII - não haverá prisão civil por dívida,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salvo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 a do responsável pelo inadimplemento voluntário e inescusável de obrigação alimentícia e a do depositário infiel;* 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Súmula Vinculante 25 – É ILÍCITA a prisão civil de depositário infiel, qualquer que seja a modalidade do depósito.</a:t>
            </a:r>
          </a:p>
          <a:p>
            <a:pPr marL="0" indent="725488" algn="just">
              <a:buNone/>
            </a:pPr>
            <a:r>
              <a:rPr lang="pt-BR" sz="2400" dirty="0">
                <a:solidFill>
                  <a:srgbClr val="000000"/>
                </a:solidFill>
                <a:latin typeface="+mj-lt"/>
              </a:rPr>
              <a:t>CADH e o Efeito PARALISANTE do inciso LXVII</a:t>
            </a:r>
          </a:p>
          <a:p>
            <a:pPr marL="0" indent="725488" algn="just">
              <a:buNone/>
            </a:pPr>
            <a:endParaRPr lang="pt-BR" sz="2400" dirty="0">
              <a:solidFill>
                <a:srgbClr val="000000"/>
              </a:solidFill>
              <a:latin typeface="+mj-lt"/>
            </a:endParaRPr>
          </a:p>
          <a:p>
            <a:pPr marL="0" indent="725488" algn="just">
              <a:buNone/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LXVIII - conceder-se-á "habeas-corpus" 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sempre que alguém sofrer ou se achar ameaçado de sofrer violência ou coação em sua liberdade de locomoção, por ilegalidade ou abuso de poder;</a:t>
            </a:r>
          </a:p>
          <a:p>
            <a:pPr marL="0" indent="725488" algn="just">
              <a:buNone/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LXIX - conceder-se-á mandado de segurança 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para proteger direito líquido e certo, não amparado por "habeas-corpus" ou "habeas-data", quando o responsável pela ilegalidade ou abuso de poder for autoridade pública ou agente de pessoa jurídica no exercício de atribuições do Poder Público;</a:t>
            </a:r>
          </a:p>
          <a:p>
            <a:pPr marL="0" indent="725488" algn="just">
              <a:buNone/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LXX - o mandado de segurança coletivo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 pode ser impetrado por:</a:t>
            </a:r>
          </a:p>
          <a:p>
            <a:pPr marL="0" indent="725488" algn="just">
              <a:buNone/>
            </a:pPr>
            <a:endParaRPr lang="pt-BR" sz="2400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59231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09096-465D-4EDA-41BC-8313E38BC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FD9A91-C5FB-BE50-7554-99F34283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A02F34-D1A1-D177-6481-262CE957E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312979"/>
          </a:xfrm>
        </p:spPr>
        <p:txBody>
          <a:bodyPr>
            <a:normAutofit fontScale="92500" lnSpcReduction="20000"/>
          </a:bodyPr>
          <a:lstStyle/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a) partido político com representação no Congresso Nacional;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b) organização sindical, entidade de classe ou associação legalmente constituída e em funcionamento há pelo menos um ano, em defesa dos interesses de seus membros ou associados;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LXXI - conceder-se-á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mandado de injunção 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sempre que a falta de norma regulamentadora torne inviável o exercício dos direitos e liberdades constitucionais e das prerrogativas inerentes à nacionalidade, à soberania e à cidadania;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LXXII - conceder-se-á "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habeas-data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":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a) para assegurar o conhecimento de informações relativas à pessoa do impetrante, constantes de registros ou bancos de dados de entidades governamentais ou de caráter público;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b) para a retificação de dados, quando não se prefira fazê-lo por processo sigiloso, judicial ou administrativo;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LXXIII - qualquer cidadão é parte legítima para propor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ação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popular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 que vise a anular ato lesivo ao patrimônio público ou de entidade de que o Estado participe, à moralidade administrativa, ao meio ambiente e ao patrimônio histórico e cultural, ficando o autor, salvo comprovada má-fé, isento de custas judiciais e do ônus da sucumbência;</a:t>
            </a:r>
          </a:p>
        </p:txBody>
      </p:sp>
    </p:spTree>
    <p:extLst>
      <p:ext uri="{BB962C8B-B14F-4D97-AF65-F5344CB8AC3E}">
        <p14:creationId xmlns:p14="http://schemas.microsoft.com/office/powerpoint/2010/main" val="818845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D5DFB-D044-9C5C-5C82-914A9554B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19B94-E79B-ED47-1222-62A11750F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4EACF6-2038-8F37-005B-849E704B4C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549462"/>
          </a:xfrm>
        </p:spPr>
        <p:txBody>
          <a:bodyPr>
            <a:normAutofit fontScale="92500" lnSpcReduction="20000"/>
          </a:bodyPr>
          <a:lstStyle/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LXXIV - o Estado prestará assistência jurídica integral e gratuita aos que comprovarem insuficiência de recursos;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LXXV - o Estado indenizará o condenado por erro judiciário, assim como o que ficar preso além do tempo fixado na sentença;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LXXVI - são gratuitos para os reconhecidamente pobres, na forma da lei: </a:t>
            </a:r>
          </a:p>
          <a:p>
            <a:pPr marL="0" indent="725488" algn="just">
              <a:buAutoNum type="alphaLcParenR"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o registro civil de nascimento;</a:t>
            </a:r>
          </a:p>
          <a:p>
            <a:pPr marL="0" indent="725488" algn="just">
              <a:buAutoNum type="alphaLcParenR"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b) a certidão de óbito;</a:t>
            </a:r>
          </a:p>
          <a:p>
            <a:pPr marL="361950" indent="1089025" algn="just">
              <a:buNone/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STF - É válida previsão legal na Lei 9.534/1997, que reconhece a gratuidade do registro civil de nascimento, do assento de óbito, bem corno da primeira certidão respectiva, para TODOS os cidadãos, não somente os pobres. </a:t>
            </a:r>
            <a:endParaRPr lang="pt-BR" sz="2400" b="1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LXXVII - são gratuitas as ações de "habeas-corpus" e "habeas-data", e, na forma da lei, os atos necessários ao exercício da cidadania. </a:t>
            </a:r>
          </a:p>
          <a:p>
            <a:pPr marL="0" indent="725488" algn="just">
              <a:buNone/>
            </a:pP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LXXVIII - a todos, no âmbito judicial e administrativo, são assegurados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 razoável duração do processo 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e os meios que garantam a celeridade de sua tramitação. –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PRINCÍPIO DA RAZOÁVEL DURAÇÃO DO PROCESSO e PRINCÍPIO DA CELERIDADE</a:t>
            </a:r>
            <a:endParaRPr lang="pt-BR" sz="240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LXXIX - é assegurado, nos termos da lei, o direito à proteção dos dados pessoais, inclusive nos meios digitais.   (Incluído pela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+mj-lt"/>
              </a:rPr>
              <a:t>Emenda Constitucional nº 115, de 2022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82367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CB292-14EA-DB2F-0F10-A3A505919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767CA1-E0F1-6400-A8AF-3E2D161DF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303"/>
            <a:ext cx="10515600" cy="48526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i="0" dirty="0">
                <a:solidFill>
                  <a:srgbClr val="000000"/>
                </a:solidFill>
                <a:effectLst/>
                <a:latin typeface="+mj-lt"/>
              </a:rPr>
              <a:t>Art. 5º Todos são iguais perante a lei, sem distinção de qualquer natureza, garantindo-se aos brasileiros e aos estrangeiros </a:t>
            </a:r>
            <a:r>
              <a:rPr lang="pt-BR" b="0" i="0" dirty="0">
                <a:solidFill>
                  <a:srgbClr val="000000"/>
                </a:solidFill>
                <a:effectLst/>
                <a:latin typeface="+mj-lt"/>
              </a:rPr>
              <a:t>residentes no País a inviolabilidade do </a:t>
            </a:r>
            <a:r>
              <a:rPr lang="pt-BR" b="1" i="0" dirty="0">
                <a:solidFill>
                  <a:srgbClr val="000000"/>
                </a:solidFill>
                <a:effectLst/>
                <a:latin typeface="+mj-lt"/>
              </a:rPr>
              <a:t>direito à vida, à liberdade, à igualdade, à segurança e à propriedade, </a:t>
            </a:r>
            <a:r>
              <a:rPr lang="pt-BR" i="0" dirty="0">
                <a:solidFill>
                  <a:srgbClr val="000000"/>
                </a:solidFill>
                <a:effectLst/>
                <a:latin typeface="+mj-lt"/>
              </a:rPr>
              <a:t>nos termos seguintes:</a:t>
            </a:r>
          </a:p>
          <a:p>
            <a:pPr marL="0" indent="0" algn="just">
              <a:buNone/>
            </a:pPr>
            <a:endParaRPr lang="pt-BR" sz="24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88221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241D5-0DE1-E09E-8364-2850A75B6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9A28-40F7-25FA-21FD-393C7A41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45402C-5B5C-8EDF-383F-8EA2A5EA1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549462"/>
          </a:xfrm>
        </p:spPr>
        <p:txBody>
          <a:bodyPr>
            <a:normAutofit/>
          </a:bodyPr>
          <a:lstStyle/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§ 1º As normas definidoras dos direitos e garantias fundamentais têm aplicação imediata.</a:t>
            </a:r>
          </a:p>
          <a:p>
            <a:pPr marL="725488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Princípio da MÁXIMA EFETIVIDADE - 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d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eve ser dado o sentido capaz de conferir a maior efetividade possível aos direitos fundamentais. </a:t>
            </a:r>
          </a:p>
          <a:p>
            <a:pPr marL="0" indent="725488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§ 2º Os direitos e garantias expressos nesta Constituição não excluem outros decorrentes do regime e dos princípios por ela adotados, ou dos tratados internacionais em que a República Federativa do Brasil seja parte.</a:t>
            </a:r>
          </a:p>
          <a:p>
            <a:pPr marL="0" indent="725488" algn="just">
              <a:buNone/>
            </a:pPr>
            <a:r>
              <a:rPr lang="pt-BR" sz="2400" b="1" dirty="0">
                <a:solidFill>
                  <a:srgbClr val="000000"/>
                </a:solidFill>
                <a:latin typeface="+mj-lt"/>
              </a:rPr>
              <a:t>ROL DE DIREITOS FUNDAMENTAIS É ABERTO e EXEMPLIFICATIVO – </a:t>
            </a:r>
            <a:r>
              <a:rPr lang="pt-BR" sz="2400" dirty="0">
                <a:solidFill>
                  <a:srgbClr val="000000"/>
                </a:solidFill>
                <a:latin typeface="+mj-lt"/>
              </a:rPr>
              <a:t>Possibilidade de complementação por novos direitos</a:t>
            </a:r>
            <a:endParaRPr lang="pt-BR" sz="2400" b="1" i="0" dirty="0">
              <a:solidFill>
                <a:srgbClr val="000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8019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9B710-504E-6D3D-6974-FB7251AC9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462"/>
            <a:ext cx="10515600" cy="713226"/>
          </a:xfrm>
        </p:spPr>
        <p:txBody>
          <a:bodyPr/>
          <a:lstStyle/>
          <a:p>
            <a:pPr algn="ctr"/>
            <a:r>
              <a:rPr lang="pt-BR" dirty="0"/>
              <a:t>Direito à vida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EACFD0-1A8B-D3CA-291B-A2A1D6D1E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+mj-lt"/>
              </a:rPr>
              <a:t>Direito de não ser privado de sua vida </a:t>
            </a:r>
          </a:p>
          <a:p>
            <a:r>
              <a:rPr lang="pt-BR" dirty="0">
                <a:latin typeface="+mj-lt"/>
              </a:rPr>
              <a:t>Direito à uma vida digna – condições materiais mínimas </a:t>
            </a:r>
          </a:p>
          <a:p>
            <a:r>
              <a:rPr lang="pt-BR" dirty="0">
                <a:latin typeface="+mj-lt"/>
              </a:rPr>
              <a:t>Pena de morte - CF/88. Art. 5º, XLVII – vedada, SALVO em caso de guerra declarada; </a:t>
            </a:r>
          </a:p>
          <a:p>
            <a:r>
              <a:rPr lang="pt-BR" dirty="0">
                <a:latin typeface="+mj-lt"/>
              </a:rPr>
              <a:t>Proteção extrauterina e intrauterina</a:t>
            </a:r>
          </a:p>
          <a:p>
            <a:pPr algn="just"/>
            <a:r>
              <a:rPr lang="pt-BR" b="1" dirty="0">
                <a:latin typeface="+mj-lt"/>
              </a:rPr>
              <a:t>STF, ADPF 54/DF: não constitui crime a interrupção da gravidez na hipótese de gravidez de feto anencéfalo. </a:t>
            </a:r>
          </a:p>
          <a:p>
            <a:pPr marL="0" indent="725488" algn="just">
              <a:buNone/>
            </a:pPr>
            <a:r>
              <a:rPr lang="pt-BR" dirty="0">
                <a:latin typeface="+mj-lt"/>
              </a:rPr>
              <a:t>Na ponderação entre direitos, prevaleceu o direito à saúde e à dignidade da gestante - Não há chance de vida extrauterina, nesse caso. </a:t>
            </a:r>
          </a:p>
        </p:txBody>
      </p:sp>
    </p:spTree>
    <p:extLst>
      <p:ext uri="{BB962C8B-B14F-4D97-AF65-F5344CB8AC3E}">
        <p14:creationId xmlns:p14="http://schemas.microsoft.com/office/powerpoint/2010/main" val="1029840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C67E5F-3AA1-B02E-F159-59E7787A1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0166"/>
            <a:ext cx="10515600" cy="760522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/>
              <a:t>Direito à liberdade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EFED20-58A4-A2A8-D8D3-39A30BC47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>
                <a:latin typeface="+mj-lt"/>
              </a:rPr>
              <a:t>Liberdades públicas em sentido amplo</a:t>
            </a:r>
            <a:r>
              <a:rPr lang="pt-BR" sz="2400" dirty="0">
                <a:latin typeface="+mj-lt"/>
              </a:rPr>
              <a:t>: Liberdade</a:t>
            </a:r>
            <a:r>
              <a:rPr lang="pt-BR" sz="2400" b="0" i="0" dirty="0">
                <a:solidFill>
                  <a:srgbClr val="1A1A1A"/>
                </a:solidFill>
                <a:effectLst/>
                <a:latin typeface="+mj-lt"/>
              </a:rPr>
              <a:t> de locomoção, liberdade de crença, de convicções, de expressão de pensamento, de reunião,</a:t>
            </a:r>
            <a:r>
              <a:rPr lang="pt-BR" sz="2400" dirty="0">
                <a:latin typeface="+mj-lt"/>
              </a:rPr>
              <a:t> de associação; </a:t>
            </a:r>
          </a:p>
          <a:p>
            <a:pPr marL="0" indent="725488" algn="just"/>
            <a:r>
              <a:rPr lang="pt-BR" sz="2400" b="1" dirty="0">
                <a:latin typeface="+mj-lt"/>
              </a:rPr>
              <a:t>STF: Para que seja publicada uma biografia, NÃO é necessária autorização prévia do indivíduo biografado, das demais pessoas retratadas, nem de seus familiares. Essa autorização prévia seria uma forma de censura, não sendo compatível com a liberdade de expressão consagrada pela CF/88</a:t>
            </a:r>
            <a:r>
              <a:rPr lang="pt-BR" sz="2400" dirty="0">
                <a:latin typeface="+mj-lt"/>
              </a:rPr>
              <a:t>STF. Plenário. ADI 4815, Rel. Min. </a:t>
            </a:r>
            <a:r>
              <a:rPr lang="pt-BR" sz="2400" dirty="0" err="1">
                <a:latin typeface="+mj-lt"/>
              </a:rPr>
              <a:t>Cármen</a:t>
            </a:r>
            <a:r>
              <a:rPr lang="pt-BR" sz="2400" dirty="0">
                <a:latin typeface="+mj-lt"/>
              </a:rPr>
              <a:t> Lúcia, julgado em 10/06/2015.</a:t>
            </a:r>
            <a:r>
              <a:rPr lang="pt-BR" sz="2400" b="1" dirty="0">
                <a:latin typeface="+mj-lt"/>
              </a:rPr>
              <a:t> </a:t>
            </a:r>
          </a:p>
          <a:p>
            <a:pPr marL="725488" indent="0" algn="just">
              <a:buNone/>
            </a:pPr>
            <a:r>
              <a:rPr lang="pt-BR" sz="2400" b="1" dirty="0">
                <a:latin typeface="+mj-lt"/>
              </a:rPr>
              <a:t>Art. 5º, V - é assegurado o direito de resposta, proporcional ao agravo, além da indenização por dano material, moral ou à imagem; </a:t>
            </a:r>
          </a:p>
        </p:txBody>
      </p:sp>
    </p:spTree>
    <p:extLst>
      <p:ext uri="{BB962C8B-B14F-4D97-AF65-F5344CB8AC3E}">
        <p14:creationId xmlns:p14="http://schemas.microsoft.com/office/powerpoint/2010/main" val="64935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60507E-05F5-9E9D-800F-E4B514C9D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25E3D-C475-7C45-06E1-DF635D32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02ED05-A981-BD60-A71D-3729493E6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303"/>
            <a:ext cx="10515600" cy="48526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Art. 5º Todos são iguais perante a lei, sem distinção de qualquer natureza, garantindo-se aos brasileiros e aos estrangeiros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j-lt"/>
              </a:rPr>
              <a:t>residentes no País a inviolabilidade do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j-lt"/>
              </a:rPr>
              <a:t>direito à vida, à liberdade, à igualdade, à segurança e à propriedade, </a:t>
            </a:r>
            <a:r>
              <a:rPr lang="pt-BR" sz="2400" i="0" dirty="0">
                <a:solidFill>
                  <a:srgbClr val="000000"/>
                </a:solidFill>
                <a:effectLst/>
                <a:latin typeface="+mj-lt"/>
              </a:rPr>
              <a:t>nos termos seguintes: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I - homens e mulheres são iguais em direitos e obrigações, nos termos desta Constituição;</a:t>
            </a:r>
          </a:p>
          <a:p>
            <a:pPr marL="725488" indent="1435100" algn="just">
              <a:buNone/>
            </a:pPr>
            <a:r>
              <a:rPr lang="pt-BR" sz="2400" b="1" dirty="0">
                <a:latin typeface="+mj-lt"/>
              </a:rPr>
              <a:t>PRINCÍPIO DA IGUALDADE – </a:t>
            </a:r>
            <a:r>
              <a:rPr lang="pt-BR" sz="2400" dirty="0">
                <a:latin typeface="+mj-lt"/>
              </a:rPr>
              <a:t>deve ser dado tratamento igual aos que se encontram em situação equivalente, e tratamento desigual aos desiguais, na medida ele suas desigualdades. 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II - ninguém será obrigado a fazer ou deixar de fazer alguma coisa senão em virtude de lei;  - PRINCÍPIO DA LEGALIDADE</a:t>
            </a:r>
            <a:endParaRPr lang="pt-BR" sz="2400" dirty="0">
              <a:latin typeface="+mj-lt"/>
            </a:endParaRP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III - ninguém será submetido a tortura nem a tratamento desumano ou degradante;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IV - é livre a manifestação do pensamento, sendo vedado o anonimato;</a:t>
            </a:r>
          </a:p>
        </p:txBody>
      </p:sp>
    </p:spTree>
    <p:extLst>
      <p:ext uri="{BB962C8B-B14F-4D97-AF65-F5344CB8AC3E}">
        <p14:creationId xmlns:p14="http://schemas.microsoft.com/office/powerpoint/2010/main" val="1809814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94C93-A4C2-3E73-0603-1262826CB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1BCC70-0BC0-7E07-79E8-3D9E89200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01AD0E-0848-FFA4-737A-9CF4C03B6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303"/>
            <a:ext cx="10515600" cy="4852660"/>
          </a:xfrm>
        </p:spPr>
        <p:txBody>
          <a:bodyPr>
            <a:normAutofit/>
          </a:bodyPr>
          <a:lstStyle/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V - é assegurado o direito de resposta, </a:t>
            </a:r>
            <a:r>
              <a:rPr lang="pt-BR" sz="2400" dirty="0">
                <a:latin typeface="+mj-lt"/>
              </a:rPr>
              <a:t>proporcional ao agravo, além da indenização por dano material, moral ou à imagem; 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VI - é inviolável a liberdade de consciência e de crença, </a:t>
            </a:r>
            <a:r>
              <a:rPr lang="pt-BR" sz="2400" dirty="0">
                <a:latin typeface="+mj-lt"/>
              </a:rPr>
              <a:t>sendo assegurado o livre exercício dos cultos religiosos e garantida, na forma da lei, a proteção aos locais de culto e a suas liturgias;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VII</a:t>
            </a:r>
            <a:r>
              <a:rPr lang="pt-BR" sz="2400" b="1" dirty="0">
                <a:latin typeface="+mj-lt"/>
              </a:rPr>
              <a:t> - </a:t>
            </a:r>
            <a:r>
              <a:rPr lang="pt-BR" sz="2400" dirty="0">
                <a:latin typeface="+mj-lt"/>
              </a:rPr>
              <a:t>é assegurada, nos termos da lei, a prestação de assistência religiosa nas entidades civis e militares de internação coletiva;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VIII - ninguém será privado de direitos por motivo de crença religiosa ou de convicção filosófica ou política, salvo se as invocar para eximir-se de obrigação legal a todos imposta e recusar-se a cumprir prestação alternativa, fixada em lei;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IX - é livre a expressão da atividade intelectual, artística, científica e de comunicação, independentemente de censura ou licença;</a:t>
            </a:r>
          </a:p>
          <a:p>
            <a:pPr marL="0" indent="725488" algn="just">
              <a:buNone/>
            </a:pPr>
            <a:endParaRPr lang="pt-BR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728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87BE5-CF66-24DF-1DC3-71EF07C4FD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E829D-4099-F217-CBCA-7625D7332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757D3E-EDC0-C76A-10AD-457B17641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414"/>
            <a:ext cx="10515600" cy="4994549"/>
          </a:xfrm>
        </p:spPr>
        <p:txBody>
          <a:bodyPr>
            <a:normAutofit lnSpcReduction="10000"/>
          </a:bodyPr>
          <a:lstStyle/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</a:t>
            </a:r>
            <a:r>
              <a:rPr lang="pt-BR" sz="2400" dirty="0">
                <a:latin typeface="+mj-lt"/>
              </a:rPr>
              <a:t> - </a:t>
            </a:r>
            <a:r>
              <a:rPr lang="pt-BR" sz="2400" b="1" dirty="0">
                <a:latin typeface="+mj-lt"/>
              </a:rPr>
              <a:t>são invioláveis a intimidade, a vida privada, a honra e a imagem das pessoas</a:t>
            </a:r>
            <a:r>
              <a:rPr lang="pt-BR" sz="2400" dirty="0">
                <a:latin typeface="+mj-lt"/>
              </a:rPr>
              <a:t>, assegurado o direito a indenização pelo dano material ou moral decorrente de sua violação;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XI - a casa é asilo inviolável do indivíduo, ninguém nela podendo penetrar sem consentimento do morador, </a:t>
            </a:r>
            <a:r>
              <a:rPr lang="pt-BR" sz="2400" b="1" u="sng" dirty="0">
                <a:latin typeface="+mj-lt"/>
              </a:rPr>
              <a:t>salvo</a:t>
            </a:r>
            <a:r>
              <a:rPr lang="pt-BR" sz="2400" b="1" dirty="0">
                <a:latin typeface="+mj-lt"/>
              </a:rPr>
              <a:t> em caso de flagrante delito ou desastre, ou para prestar socorro, ou, durante o dia, por determinação judicial;         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XII - é inviolável o sigilo da correspondência e das comunicações telegráficas, de dados e das comunicações telefônicas, salvo, no último caso, por ordem judicial, nas hipóteses e na forma que a lei estabelecer para fins de investigação criminal ou instrução processual penal;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XIII - é livre o exercício de qualquer trabalho, ofício ou profissão, atendidas as qualificações profissionais que a lei estabelecer;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XIV - é assegurado a todos o acesso à informação e resguardado o sigilo da fonte, quando necessário ao exercício profissional;</a:t>
            </a:r>
          </a:p>
        </p:txBody>
      </p:sp>
    </p:spTree>
    <p:extLst>
      <p:ext uri="{BB962C8B-B14F-4D97-AF65-F5344CB8AC3E}">
        <p14:creationId xmlns:p14="http://schemas.microsoft.com/office/powerpoint/2010/main" val="221022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F38EC-1627-927C-61F6-42BAE5863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88C5B-42F1-380D-F3DF-9E568F700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4FD516-964E-DE78-9F2E-87E31DCF6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414"/>
            <a:ext cx="10515600" cy="4994549"/>
          </a:xfrm>
        </p:spPr>
        <p:txBody>
          <a:bodyPr>
            <a:normAutofit fontScale="92500"/>
          </a:bodyPr>
          <a:lstStyle/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XV - é livre a locomoção no território nacional em tempo de paz</a:t>
            </a:r>
            <a:r>
              <a:rPr lang="pt-BR" sz="2400" dirty="0">
                <a:latin typeface="+mj-lt"/>
              </a:rPr>
              <a:t>, podendo qualquer pessoa, nos termos da lei, nele entrar, permanecer ou dele sair com seus bens;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XVI</a:t>
            </a:r>
            <a:r>
              <a:rPr lang="pt-BR" sz="2400" dirty="0">
                <a:latin typeface="+mj-lt"/>
              </a:rPr>
              <a:t> - </a:t>
            </a:r>
            <a:r>
              <a:rPr lang="pt-BR" sz="2400" b="1" dirty="0">
                <a:latin typeface="+mj-lt"/>
              </a:rPr>
              <a:t>todos podem reunir-se pacificamente, sem armas, em locais abertos ao público, independentemente de autorização, desde que não frustrem outra reunião anteriormente convocada para o mesmo local, </a:t>
            </a:r>
            <a:r>
              <a:rPr lang="pt-BR" sz="2400" b="1" u="sng" dirty="0">
                <a:latin typeface="+mj-lt"/>
              </a:rPr>
              <a:t>sendo apenas exigido prévio aviso </a:t>
            </a:r>
            <a:r>
              <a:rPr lang="pt-BR" sz="2400" b="1" dirty="0">
                <a:latin typeface="+mj-lt"/>
              </a:rPr>
              <a:t>à autoridade competente; (STF) 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XVII - é plena a liberdade de associação para fins lícitos, vedada a de caráter paramilitar;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XVIII - a criação de associações e, na forma da lei, a de cooperativas independem de autorização, sendo vedada a interferência estatal em seu funcionamento;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XIX - as associações só poderão ser compulsoriamente dissolvidas ou ter suas atividades suspensas por decisão judicial, exigindo-se, </a:t>
            </a:r>
            <a:r>
              <a:rPr lang="pt-BR" sz="2400" b="1" u="sng" dirty="0">
                <a:latin typeface="+mj-lt"/>
              </a:rPr>
              <a:t>no primeiro caso, o trânsito em julgado;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 - ninguém poderá ser compelido a associar-se ou a permanecer associado;</a:t>
            </a:r>
          </a:p>
        </p:txBody>
      </p:sp>
    </p:spTree>
    <p:extLst>
      <p:ext uri="{BB962C8B-B14F-4D97-AF65-F5344CB8AC3E}">
        <p14:creationId xmlns:p14="http://schemas.microsoft.com/office/powerpoint/2010/main" val="4168368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BCED9-E67C-26F5-0517-0026FC289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83A53-A8EB-B063-F3CC-703D278D7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13" y="82605"/>
            <a:ext cx="10515600" cy="697460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bg1"/>
                </a:solidFill>
              </a:rPr>
              <a:t>Art. 5º, CRFB/88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9FCDAF-2F78-E4FC-6079-ACB7AA0B0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414"/>
            <a:ext cx="10515600" cy="4994549"/>
          </a:xfrm>
        </p:spPr>
        <p:txBody>
          <a:bodyPr>
            <a:normAutofit fontScale="92500" lnSpcReduction="10000"/>
          </a:bodyPr>
          <a:lstStyle/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XXI - as entidades associativas, quando expressamente autorizadas, têm legitimidade para representar seus filiados judicial ou extrajudicialmente;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XXII - é garantido o direito de propriedade;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XXIII - a propriedade atenderá a sua função social;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XXIV - a lei estabelecerá o procedimento para desapropriação por necessidade ou utilidade pública, ou por interesse social, </a:t>
            </a:r>
            <a:r>
              <a:rPr lang="pt-BR" sz="2400" dirty="0">
                <a:latin typeface="+mj-lt"/>
              </a:rPr>
              <a:t>mediante justa e prévia indenização em dinheiro, ressalvados os casos previstos nesta Constituição;</a:t>
            </a:r>
          </a:p>
          <a:p>
            <a:pPr marL="0" indent="725488" algn="just">
              <a:buNone/>
            </a:pPr>
            <a:r>
              <a:rPr lang="pt-BR" sz="2400" b="1" dirty="0">
                <a:latin typeface="+mj-lt"/>
              </a:rPr>
              <a:t>XXV - no caso de iminente perigo público, a autoridade competente poderá usar de propriedade particular, assegurada ao </a:t>
            </a:r>
            <a:r>
              <a:rPr lang="pt-BR" sz="2400" b="1" u="sng" dirty="0">
                <a:latin typeface="+mj-lt"/>
              </a:rPr>
              <a:t>proprietário indenização ulterior, se houver dano</a:t>
            </a:r>
            <a:r>
              <a:rPr lang="pt-BR" sz="2400" b="1" dirty="0">
                <a:latin typeface="+mj-lt"/>
              </a:rPr>
              <a:t>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XXVI - a pequena propriedade rural, assim definida em lei, desde que trabalhada pela família, não será objeto de penhora para pagamento de débitos decorrentes de sua atividade produtiva, dispondo a lei sobre os meios de financiar o seu desenvolvimento;</a:t>
            </a:r>
          </a:p>
          <a:p>
            <a:pPr marL="0" indent="725488" algn="just">
              <a:buNone/>
            </a:pPr>
            <a:r>
              <a:rPr lang="pt-BR" sz="2400" dirty="0">
                <a:latin typeface="+mj-lt"/>
              </a:rPr>
              <a:t>XXVII - aos autores pertence o direito exclusivo de utilização, publicação ou reprodução de suas obras, transmissível aos herdeiros pelo tempo que a lei fixar;</a:t>
            </a:r>
          </a:p>
        </p:txBody>
      </p:sp>
    </p:spTree>
    <p:extLst>
      <p:ext uri="{BB962C8B-B14F-4D97-AF65-F5344CB8AC3E}">
        <p14:creationId xmlns:p14="http://schemas.microsoft.com/office/powerpoint/2010/main" val="7271344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6740</TotalTime>
  <Words>2999</Words>
  <Application>Microsoft Office PowerPoint</Application>
  <PresentationFormat>Widescreen</PresentationFormat>
  <Paragraphs>144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do Office</vt:lpstr>
      <vt:lpstr>Apresentação do PowerPoint</vt:lpstr>
      <vt:lpstr>Art. 5º, CRFB/88</vt:lpstr>
      <vt:lpstr>Direito à vida </vt:lpstr>
      <vt:lpstr>Direito à liberdade 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  <vt:lpstr>Art. 5º, CRFB/88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Microsoft Office</dc:creator>
  <cp:lastModifiedBy>Maria Luiza Ropsson</cp:lastModifiedBy>
  <cp:revision>126</cp:revision>
  <dcterms:created xsi:type="dcterms:W3CDTF">2021-06-22T21:26:40Z</dcterms:created>
  <dcterms:modified xsi:type="dcterms:W3CDTF">2024-02-05T13:49:54Z</dcterms:modified>
</cp:coreProperties>
</file>