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48" r:id="rId1"/>
  </p:sldMasterIdLst>
  <p:sldIdLst>
    <p:sldId id="256" r:id="rId2"/>
    <p:sldId id="263" r:id="rId3"/>
    <p:sldId id="262" r:id="rId4"/>
    <p:sldId id="265" r:id="rId5"/>
    <p:sldId id="266" r:id="rId6"/>
    <p:sldId id="270" r:id="rId7"/>
    <p:sldId id="267" r:id="rId8"/>
    <p:sldId id="268" r:id="rId9"/>
    <p:sldId id="269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5" r:id="rId24"/>
    <p:sldId id="286" r:id="rId25"/>
    <p:sldId id="289" r:id="rId26"/>
    <p:sldId id="284" r:id="rId27"/>
    <p:sldId id="287" r:id="rId28"/>
    <p:sldId id="292" r:id="rId29"/>
    <p:sldId id="293" r:id="rId30"/>
    <p:sldId id="294" r:id="rId31"/>
    <p:sldId id="295" r:id="rId32"/>
    <p:sldId id="296" r:id="rId33"/>
    <p:sldId id="297" r:id="rId3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50" autoAdjust="0"/>
    <p:restoredTop sz="94650"/>
  </p:normalViewPr>
  <p:slideViewPr>
    <p:cSldViewPr snapToGrid="0" snapToObjects="1">
      <p:cViewPr varScale="1">
        <p:scale>
          <a:sx n="61" d="100"/>
          <a:sy n="61" d="100"/>
        </p:scale>
        <p:origin x="117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3A042F-8331-D441-8133-0D353ADD1E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3ABC041-4E53-434A-9080-0B69B17CB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68AD738-FA9C-F043-8E63-F527C1C4A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F00C3A2-9AE0-984C-913D-E3E2B960E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502F5D8-CC33-D84A-9BE8-4CC59D64A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6280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BEAD3C-11F3-F543-AD63-71E65C8D3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582B5D7-D8F4-7246-AC15-8804A5BDC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BF60AB-78A5-9A44-B781-F0328F34E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A885F4-25E1-CB46-A525-08891856F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F2DE297-56FE-C64B-8A9D-E48AE827B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3671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4D23403-157B-6946-9407-784F4F21C9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0E13DC7-F3A5-EE48-94D6-63EBB6128D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E2DB80-CD4E-364E-9F6F-A9C07C83C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D288B5-AC02-8E49-A2F4-BC933D1C3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F2CCBA-0815-C74D-8282-543A219A6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227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30C870-FF8B-F043-9EB9-CF7BEEE80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968520-0B44-F547-9269-338AB5E6D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888143-4EDC-8845-9584-AE002C75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FD73D5C-40F0-674C-B061-A6AC13ED9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56CBBE7-A487-9149-A5D0-A5FFAD93A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0203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1F217E-3338-0D4F-AE15-A3B3F9049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68D7004-8511-634F-ADA2-39303EB4D3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70F4A0E-E07F-6741-BD00-80F73CAD7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3691A3-3DF2-6741-8670-EBDA9ACB6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90AF27A-1AA5-8544-BF65-37E48B6BD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6931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07AED7-FE5A-C74F-8E6E-071DA375C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96919D-9E2B-6441-811C-439C80192B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A3ACE90-69A7-AE46-867F-B1ACDD83D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6B8CBC8-E55D-D649-8AE6-64BD9964B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17F9F64-81B7-6D48-A848-5CEAEDEC9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514887A-B60E-E842-9AC5-B231CC8DE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727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A26EC3-0364-5C49-B1EC-92B7E0C88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4C58EC0-4CC7-894C-8B69-856D46C58A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7AF68F-D492-7841-A3F1-FA5473A63E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F90511D-AC2A-6046-BAED-E26D862F0B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16D068-0386-1C4C-949F-947D2D3D40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44ED206-0D27-EE4E-B7BB-D9E7E5FC5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05FA063-9646-C848-AE98-6FDDE14A9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B6625DF-082A-9542-B9A7-41D26FB0D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8873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501AD7-D7BD-7A46-AEE9-8F2FCA1BA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CB7F866-6470-764C-A149-855AEBD8A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CFF5EB3-7D4A-1647-A098-3B14DFF11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0967781-9D78-8B41-9BA2-5860876F1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6238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8F903DE-C912-D44B-A362-9500B8B39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C2AE358-D955-3C4A-9948-FDF417A77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71F2B99-ED7D-164E-9443-3679D708C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6134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C31843-6F68-4945-8ECB-2C37806F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85F318D-39F6-F745-BACB-9B76E70EA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3C82F8F-6181-DB41-91D9-61D455E0F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32351C-A876-5346-9256-9C41C76A9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2963085-DDC5-DE41-8501-D137BEBFA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7588502-76F5-C145-9DE7-C51019DA3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6499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C71997-3F1D-CB46-ABE3-61C0B0CAE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FB98F7E-0C76-AC45-8DE2-885D9E6CD7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48AE52D-884F-4340-8A65-B463F36478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4C08342-31AE-A549-A06D-EB9D86206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AE10FDE-9A2C-D24E-88B8-05A1760A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DA4E42C-F55A-C34B-A751-8D62D8BAE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9604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03412D8-C792-9942-9CC8-0ABF53BE9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B49E1C4-B196-AD40-9740-78E45B99D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4CF9E31-006C-0741-AA5E-8695174B98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27989BD-284D-7447-8161-28FC58AA31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BC00F4-A646-C245-BBB5-B5DD1AE137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2318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519A464B-1643-8C37-A292-BFFE9280C989}"/>
              </a:ext>
            </a:extLst>
          </p:cNvPr>
          <p:cNvSpPr txBox="1"/>
          <p:nvPr/>
        </p:nvSpPr>
        <p:spPr>
          <a:xfrm>
            <a:off x="3171200" y="288544"/>
            <a:ext cx="1847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pt-BR" sz="2800" b="1" u="sng" dirty="0">
              <a:solidFill>
                <a:schemeClr val="bg1"/>
              </a:solidFill>
            </a:endParaRPr>
          </a:p>
        </p:txBody>
      </p:sp>
      <p:pic>
        <p:nvPicPr>
          <p:cNvPr id="4" name="Picture 2" descr="Login | Portal do Aluno Del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416" y="1901831"/>
            <a:ext cx="7541227" cy="2725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A2432A1-8705-888E-4084-23BA639F82AC}"/>
              </a:ext>
            </a:extLst>
          </p:cNvPr>
          <p:cNvSpPr txBox="1"/>
          <p:nvPr/>
        </p:nvSpPr>
        <p:spPr>
          <a:xfrm>
            <a:off x="7072313" y="288544"/>
            <a:ext cx="2600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@dedicacaodelta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36BFDAA-F982-BB48-59F5-8130850C26F8}"/>
              </a:ext>
            </a:extLst>
          </p:cNvPr>
          <p:cNvSpPr txBox="1"/>
          <p:nvPr/>
        </p:nvSpPr>
        <p:spPr>
          <a:xfrm>
            <a:off x="2291357" y="4635347"/>
            <a:ext cx="81404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j-lt"/>
              </a:rPr>
              <a:t>INTRODUÇÃO AO DIREITO CONSTITUCIONAL</a:t>
            </a:r>
          </a:p>
          <a:p>
            <a:pPr algn="ctr"/>
            <a:r>
              <a:rPr lang="pt-BR" sz="2800" b="1" dirty="0" err="1">
                <a:latin typeface="+mj-lt"/>
              </a:rPr>
              <a:t>Profª</a:t>
            </a:r>
            <a:r>
              <a:rPr lang="pt-BR" sz="2800" b="1" dirty="0">
                <a:latin typeface="+mj-lt"/>
              </a:rPr>
              <a:t> Maria Luiza Ropsson</a:t>
            </a:r>
          </a:p>
        </p:txBody>
      </p:sp>
    </p:spTree>
    <p:extLst>
      <p:ext uri="{BB962C8B-B14F-4D97-AF65-F5344CB8AC3E}">
        <p14:creationId xmlns:p14="http://schemas.microsoft.com/office/powerpoint/2010/main" val="953404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8B9D5E-6670-5DFB-31AE-E408FEE19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D332D4-B706-39DC-940D-1E211E3F7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863374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SENTIDOS DA CONSTITUIÇÃO FEDERAL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BCD6BF-954D-A99B-480D-B5324A9BF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b="1" dirty="0">
                <a:latin typeface="+mj-lt"/>
              </a:rPr>
              <a:t>CONSTITUIÇÃO EM SENTIDO JURÍDI</a:t>
            </a:r>
            <a:r>
              <a:rPr lang="pt-BR" b="1" dirty="0">
                <a:solidFill>
                  <a:srgbClr val="FF0000"/>
                </a:solidFill>
                <a:latin typeface="+mj-lt"/>
              </a:rPr>
              <a:t>K</a:t>
            </a:r>
            <a:r>
              <a:rPr lang="pt-BR" b="1" dirty="0">
                <a:latin typeface="+mj-lt"/>
              </a:rPr>
              <a:t>O – HANS </a:t>
            </a:r>
            <a:r>
              <a:rPr lang="pt-BR" b="1" dirty="0">
                <a:solidFill>
                  <a:srgbClr val="FF0000"/>
                </a:solidFill>
                <a:latin typeface="+mj-lt"/>
              </a:rPr>
              <a:t>K</a:t>
            </a:r>
            <a:r>
              <a:rPr lang="pt-BR" b="1" dirty="0">
                <a:latin typeface="+mj-lt"/>
              </a:rPr>
              <a:t>ELSEN</a:t>
            </a:r>
          </a:p>
          <a:p>
            <a:pPr marL="0" indent="623888" algn="just">
              <a:buNone/>
            </a:pPr>
            <a:r>
              <a:rPr lang="pt-BR" b="1" dirty="0">
                <a:latin typeface="+mj-lt"/>
              </a:rPr>
              <a:t>A Constituição consiste num sistema de normas JURÍDICAS </a:t>
            </a:r>
            <a:r>
              <a:rPr lang="pt-BR" dirty="0">
                <a:latin typeface="+mj-lt"/>
              </a:rPr>
              <a:t>– norma fundamental do Estado, suprema, que valida todo o ordenamento jurídico. </a:t>
            </a:r>
          </a:p>
          <a:p>
            <a:pPr marL="0" indent="623888" algn="just">
              <a:buNone/>
            </a:pPr>
            <a:r>
              <a:rPr lang="pt-BR" b="1" dirty="0">
                <a:latin typeface="+mj-lt"/>
              </a:rPr>
              <a:t>Kelsen desenvolveu dois sentidos para a palavra Constituição: sentido lógico-jurídico e sentido jurídico-positivo: </a:t>
            </a:r>
          </a:p>
          <a:p>
            <a:pPr marL="0" indent="1074738" algn="just">
              <a:buNone/>
            </a:pPr>
            <a:r>
              <a:rPr lang="pt-BR" b="1" dirty="0">
                <a:latin typeface="+mj-lt"/>
              </a:rPr>
              <a:t>Sentido jurídico-positivo - </a:t>
            </a:r>
            <a:r>
              <a:rPr lang="pt-BR" dirty="0">
                <a:latin typeface="+mj-lt"/>
              </a:rPr>
              <a:t>Constituição corresponde à norma positiva suprema, que regula a criação de outras normas. </a:t>
            </a:r>
          </a:p>
          <a:p>
            <a:pPr marL="0" indent="1074738" algn="just">
              <a:buNone/>
            </a:pPr>
            <a:r>
              <a:rPr lang="pt-BR" b="1" dirty="0">
                <a:latin typeface="+mj-lt"/>
              </a:rPr>
              <a:t>Sentido lógico-jurídico -  norma fundamental hipotética, </a:t>
            </a:r>
            <a:r>
              <a:rPr lang="pt-BR" dirty="0">
                <a:latin typeface="+mj-lt"/>
              </a:rPr>
              <a:t>cuja função é servir de fundamento da validade da Constituição positivada. </a:t>
            </a:r>
          </a:p>
        </p:txBody>
      </p:sp>
    </p:spTree>
    <p:extLst>
      <p:ext uri="{BB962C8B-B14F-4D97-AF65-F5344CB8AC3E}">
        <p14:creationId xmlns:p14="http://schemas.microsoft.com/office/powerpoint/2010/main" val="2814837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6F873C-09ED-EFBB-1A53-4FFF10F61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3DE9C2-B62B-C569-BEF9-6B198306B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863374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APLICABILIDADE E EFICÁCIA DAS NORMAS CONSTITUCIONAIS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C4CDD13-C1E8-35D5-933E-4B3631CAC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>
                <a:latin typeface="+mj-lt"/>
              </a:rPr>
              <a:t>Normas de EFICÁCIA PLENA </a:t>
            </a:r>
            <a:r>
              <a:rPr lang="pt-BR" dirty="0">
                <a:latin typeface="+mj-lt"/>
              </a:rPr>
              <a:t>– aptas a produzir todos os seus efeitos desde o momento em que entram em vigor, </a:t>
            </a:r>
            <a:r>
              <a:rPr lang="pt-BR" u="sng" dirty="0">
                <a:latin typeface="+mj-lt"/>
              </a:rPr>
              <a:t>independente</a:t>
            </a:r>
            <a:r>
              <a:rPr lang="pt-BR" dirty="0">
                <a:latin typeface="+mj-lt"/>
              </a:rPr>
              <a:t> de norma regulamentadora. </a:t>
            </a:r>
          </a:p>
          <a:p>
            <a:pPr marL="711200" indent="0" algn="just">
              <a:buNone/>
            </a:pPr>
            <a:r>
              <a:rPr lang="pt-BR" b="1" dirty="0">
                <a:latin typeface="+mj-lt"/>
              </a:rPr>
              <a:t>Tem aplicabilidade DIRETA, IMEDIATA e INTEGRAL. </a:t>
            </a:r>
          </a:p>
          <a:p>
            <a:pPr marL="0" indent="711200" algn="just">
              <a:buNone/>
            </a:pPr>
            <a:r>
              <a:rPr lang="pt-BR" b="1" dirty="0">
                <a:latin typeface="+mj-lt"/>
              </a:rPr>
              <a:t>Exemplos: </a:t>
            </a:r>
            <a:r>
              <a:rPr lang="pt-BR" dirty="0">
                <a:latin typeface="+mj-lt"/>
              </a:rPr>
              <a:t>art. 5º, III, CRFB/88 - III - ninguém será submetido a tortura nem a tratamento desumano ou degradante; </a:t>
            </a:r>
          </a:p>
          <a:p>
            <a:pPr marL="0" indent="711200" algn="just">
              <a:buNone/>
            </a:pPr>
            <a:r>
              <a:rPr lang="pt-BR" dirty="0" err="1">
                <a:latin typeface="+mj-lt"/>
              </a:rPr>
              <a:t>Arts</a:t>
            </a:r>
            <a:r>
              <a:rPr lang="pt-BR" dirty="0">
                <a:latin typeface="+mj-lt"/>
              </a:rPr>
              <a:t>. 22 e 24 – competência legislativa dos Entes Federados</a:t>
            </a:r>
          </a:p>
          <a:p>
            <a:pPr marL="0" indent="711200" algn="just">
              <a:buNone/>
            </a:pPr>
            <a:endParaRPr lang="pt-BR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71206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C53F0-2F2D-B39C-8B53-4B8F0FC1D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7E9EE8-FDBB-7DF8-C39D-B5D6F563C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863374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APLICABILIDADE E EFICÁCIA DAS NORMAS CONSTITUCIONAIS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487BAAC-AD88-EF6B-A440-0396AE793B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>
                <a:latin typeface="+mj-lt"/>
              </a:rPr>
              <a:t>Normas de EFICÁCIA CONTIDA – </a:t>
            </a:r>
            <a:r>
              <a:rPr lang="pt-BR" dirty="0">
                <a:latin typeface="+mj-lt"/>
              </a:rPr>
              <a:t>São aptas para produzir todos os seus efeitos a partir da sua entrada em vigor, mas podem ter sua abrangência reduzida em razão de regulamentação por norma infraconstitucional. </a:t>
            </a:r>
          </a:p>
          <a:p>
            <a:pPr marL="0" indent="711200" algn="just">
              <a:buNone/>
              <a:tabLst>
                <a:tab pos="900113" algn="l"/>
              </a:tabLst>
            </a:pPr>
            <a:r>
              <a:rPr lang="pt-BR" b="1" dirty="0">
                <a:latin typeface="+mj-lt"/>
              </a:rPr>
              <a:t>APLICABILIDADE DIRETA, IMEDIATA, mas POSSIVELMENTE NÃO INTEGRAL. </a:t>
            </a:r>
          </a:p>
          <a:p>
            <a:pPr marL="0" indent="711200" algn="just">
              <a:buNone/>
              <a:tabLst>
                <a:tab pos="900113" algn="l"/>
              </a:tabLst>
            </a:pPr>
            <a:r>
              <a:rPr lang="pt-BR" b="1" dirty="0">
                <a:latin typeface="+mj-lt"/>
              </a:rPr>
              <a:t>Exemplo: Art. 5º, XIII - </a:t>
            </a:r>
            <a:r>
              <a:rPr lang="pt-BR" dirty="0">
                <a:latin typeface="+mj-lt"/>
              </a:rPr>
              <a:t>é livre o exercício de qualquer trabalho, ofício ou profissão, </a:t>
            </a:r>
            <a:r>
              <a:rPr lang="pt-BR" b="1" dirty="0">
                <a:latin typeface="+mj-lt"/>
              </a:rPr>
              <a:t>atendidas as qualificações profissionais que </a:t>
            </a:r>
            <a:r>
              <a:rPr lang="pt-BR" b="1" u="sng" dirty="0">
                <a:latin typeface="+mj-lt"/>
              </a:rPr>
              <a:t>a lei estabelecer. </a:t>
            </a:r>
          </a:p>
        </p:txBody>
      </p:sp>
    </p:spTree>
    <p:extLst>
      <p:ext uri="{BB962C8B-B14F-4D97-AF65-F5344CB8AC3E}">
        <p14:creationId xmlns:p14="http://schemas.microsoft.com/office/powerpoint/2010/main" val="4051450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56C47-CDE6-02EA-F44B-03A8810CFC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FB8490-F818-01F4-B667-50D8A84D4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863374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APLICABILIDADE E EFICÁCIA DAS NORMAS CONSTITUCIONAIS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8DBEEF6-6076-38E2-44AA-F2901158E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9347"/>
            <a:ext cx="10515600" cy="47504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>
                <a:latin typeface="+mj-lt"/>
              </a:rPr>
              <a:t>Normas de EFICÁCIA LIMITADA – </a:t>
            </a:r>
            <a:r>
              <a:rPr lang="pt-BR" dirty="0">
                <a:latin typeface="+mj-lt"/>
              </a:rPr>
              <a:t>não são aptas a produzir todos os efeitos, necessitando de complementação por norma regulamentadora infraconstitucional para que os produza. </a:t>
            </a:r>
            <a:r>
              <a:rPr lang="pt-BR" b="1" dirty="0">
                <a:latin typeface="+mj-lt"/>
              </a:rPr>
              <a:t> </a:t>
            </a:r>
          </a:p>
          <a:p>
            <a:pPr marL="711200" indent="0" algn="just">
              <a:buNone/>
            </a:pPr>
            <a:r>
              <a:rPr lang="pt-BR" b="1" dirty="0">
                <a:latin typeface="+mj-lt"/>
              </a:rPr>
              <a:t>APLICABILIDADE INDIRETA, MEDIATA e REDUZIDA. </a:t>
            </a:r>
            <a:r>
              <a:rPr lang="pt-BR" b="1" u="sng" dirty="0">
                <a:latin typeface="+mj-lt"/>
              </a:rPr>
              <a:t> </a:t>
            </a:r>
          </a:p>
          <a:p>
            <a:pPr marL="711200" indent="0" algn="just">
              <a:buNone/>
            </a:pPr>
            <a:r>
              <a:rPr lang="pt-BR" b="1" dirty="0">
                <a:latin typeface="+mj-lt"/>
              </a:rPr>
              <a:t>Dividem-se em: </a:t>
            </a:r>
          </a:p>
        </p:txBody>
      </p:sp>
    </p:spTree>
    <p:extLst>
      <p:ext uri="{BB962C8B-B14F-4D97-AF65-F5344CB8AC3E}">
        <p14:creationId xmlns:p14="http://schemas.microsoft.com/office/powerpoint/2010/main" val="8456320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8FC83-99F5-57B5-56C4-0BA124A64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5FC020-FBE5-F025-45A4-2D158EFC8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863374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APLICABILIDADE E EFICÁCIA DAS NORMAS CONSTITUCIONAIS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F1A61B-A250-3F19-57CA-62AB2556F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9347"/>
            <a:ext cx="10515600" cy="4750481"/>
          </a:xfrm>
        </p:spPr>
        <p:txBody>
          <a:bodyPr>
            <a:normAutofit/>
          </a:bodyPr>
          <a:lstStyle/>
          <a:p>
            <a:pPr marL="514350" indent="-514350" algn="just">
              <a:buAutoNum type="arabicParenR"/>
            </a:pPr>
            <a:r>
              <a:rPr lang="pt-BR" sz="2400" b="1" dirty="0">
                <a:latin typeface="+mj-lt"/>
              </a:rPr>
              <a:t>Normas de Eficácia Limitada de PRINCÍPIOS INSTITUTIVOS ou ORGANIZATÓRIOS: </a:t>
            </a:r>
            <a:r>
              <a:rPr lang="pt-BR" sz="2400" dirty="0">
                <a:latin typeface="+mj-lt"/>
              </a:rPr>
              <a:t>esquemas gerais de estruturação de órgãos e instituições. </a:t>
            </a:r>
            <a:endParaRPr lang="pt-BR" sz="2400" b="1" dirty="0">
              <a:latin typeface="+mj-lt"/>
            </a:endParaRPr>
          </a:p>
          <a:p>
            <a:pPr marL="0" indent="0" algn="just">
              <a:buNone/>
            </a:pPr>
            <a:r>
              <a:rPr lang="pt-BR" sz="2400" b="1" dirty="0">
                <a:latin typeface="+mj-lt"/>
              </a:rPr>
              <a:t>Ex. </a:t>
            </a:r>
            <a:r>
              <a:rPr lang="pt-BR" sz="2000" dirty="0">
                <a:latin typeface="+mj-lt"/>
              </a:rPr>
              <a:t>Art. 25. Os Estados organizam-se e regem-se pelas Constituições e leis que adotarem, observados os princípios desta Constituição. </a:t>
            </a:r>
          </a:p>
          <a:p>
            <a:pPr marL="363538" indent="0" algn="just">
              <a:buNone/>
            </a:pPr>
            <a:r>
              <a:rPr lang="pt-BR" sz="2000" b="1" dirty="0">
                <a:latin typeface="+mj-lt"/>
              </a:rPr>
              <a:t>§ 3º Os Estados poderão, mediante lei complementar, </a:t>
            </a:r>
            <a:r>
              <a:rPr lang="pt-BR" sz="2000" dirty="0">
                <a:latin typeface="+mj-lt"/>
              </a:rPr>
              <a:t>instituir regiões metropolitanas, aglomerações urbanas e microrregiões, constituídas por agrupamentos de municípios limítrofes, para integrar a organização, o planejamento e a execução de funções públicas de interesse comum.</a:t>
            </a:r>
          </a:p>
          <a:p>
            <a:pPr marL="0" indent="0" algn="just">
              <a:buNone/>
            </a:pPr>
            <a:r>
              <a:rPr lang="pt-BR" sz="2400" b="1" dirty="0">
                <a:latin typeface="+mj-lt"/>
              </a:rPr>
              <a:t>2) Normas de Eficácia Limitada de PRINCÍPIOS PROGRAMÁTICOS: </a:t>
            </a:r>
            <a:r>
              <a:rPr lang="pt-BR" sz="2400" dirty="0">
                <a:latin typeface="+mj-lt"/>
              </a:rPr>
              <a:t>veiculam programas a serem implementados pelo Estado, visando fins sociais. </a:t>
            </a:r>
          </a:p>
          <a:p>
            <a:pPr marL="0" indent="0" algn="just">
              <a:buNone/>
            </a:pPr>
            <a:r>
              <a:rPr lang="pt-BR" sz="2400" b="1" dirty="0">
                <a:latin typeface="+mj-lt"/>
              </a:rPr>
              <a:t>Ex. </a:t>
            </a:r>
            <a:r>
              <a:rPr lang="pt-BR" sz="2400" dirty="0">
                <a:latin typeface="+mj-lt"/>
              </a:rPr>
              <a:t>art. 196 – Direito à saúde; art. 205 – Direito à educação. </a:t>
            </a:r>
            <a:endParaRPr lang="pt-BR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536539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F2BC2-277D-2ACC-075C-48812816F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465E9846-A1FD-CA8F-1BC3-2D6054955D1A}"/>
              </a:ext>
            </a:extLst>
          </p:cNvPr>
          <p:cNvSpPr txBox="1"/>
          <p:nvPr/>
        </p:nvSpPr>
        <p:spPr>
          <a:xfrm>
            <a:off x="3171200" y="288544"/>
            <a:ext cx="1847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pt-BR" sz="2800" b="1" u="sng" dirty="0">
              <a:solidFill>
                <a:schemeClr val="bg1"/>
              </a:solidFill>
            </a:endParaRPr>
          </a:p>
        </p:txBody>
      </p:sp>
      <p:pic>
        <p:nvPicPr>
          <p:cNvPr id="4" name="Picture 2" descr="Login | Portal do Aluno Delta">
            <a:extLst>
              <a:ext uri="{FF2B5EF4-FFF2-40B4-BE49-F238E27FC236}">
                <a16:creationId xmlns:a16="http://schemas.microsoft.com/office/drawing/2014/main" id="{45F98AA2-AD40-669E-8656-1618D3D270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416" y="1901831"/>
            <a:ext cx="7541227" cy="2725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5444E89D-45CB-08E2-2D2B-817C7682369E}"/>
              </a:ext>
            </a:extLst>
          </p:cNvPr>
          <p:cNvSpPr txBox="1"/>
          <p:nvPr/>
        </p:nvSpPr>
        <p:spPr>
          <a:xfrm>
            <a:off x="7072313" y="288544"/>
            <a:ext cx="2600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@dedicacaodelta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E1CC62D-1004-6826-A869-11E48558ED78}"/>
              </a:ext>
            </a:extLst>
          </p:cNvPr>
          <p:cNvSpPr txBox="1"/>
          <p:nvPr/>
        </p:nvSpPr>
        <p:spPr>
          <a:xfrm>
            <a:off x="2291357" y="4635347"/>
            <a:ext cx="8140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j-lt"/>
              </a:rPr>
              <a:t>CLASSIFICAÇÃO DAS CONSTITUIÇÕES</a:t>
            </a:r>
          </a:p>
        </p:txBody>
      </p:sp>
    </p:spTree>
    <p:extLst>
      <p:ext uri="{BB962C8B-B14F-4D97-AF65-F5344CB8AC3E}">
        <p14:creationId xmlns:p14="http://schemas.microsoft.com/office/powerpoint/2010/main" val="17511909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D1D32A-A17E-8A27-9B89-40E698E77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4F3876-E033-EF1D-8981-E6E77C4DF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863374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CLASSIFICAÇÃO QUANTO A ORIGEM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17CCC95-A5BB-509D-863D-2CF035760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9347"/>
            <a:ext cx="10515600" cy="4750481"/>
          </a:xfrm>
        </p:spPr>
        <p:txBody>
          <a:bodyPr>
            <a:normAutofit/>
          </a:bodyPr>
          <a:lstStyle/>
          <a:p>
            <a:pPr marL="514350" indent="-514350" algn="just">
              <a:buAutoNum type="arabicParenR"/>
            </a:pPr>
            <a:r>
              <a:rPr lang="pt-BR" sz="2400" b="1" dirty="0">
                <a:latin typeface="+mj-lt"/>
              </a:rPr>
              <a:t>OUTORGADA – </a:t>
            </a:r>
            <a:r>
              <a:rPr lang="pt-BR" sz="2400" dirty="0">
                <a:latin typeface="+mj-lt"/>
              </a:rPr>
              <a:t>IMPOSTA pelo detentor do poder, unilateralmente, sem que tenha recebido legitimidade do povo. </a:t>
            </a:r>
          </a:p>
          <a:p>
            <a:pPr marL="0" indent="0" algn="just">
              <a:buNone/>
            </a:pPr>
            <a:r>
              <a:rPr lang="pt-BR" sz="2400" b="1" dirty="0">
                <a:latin typeface="+mj-lt"/>
              </a:rPr>
              <a:t>Chamada de “Carta Constitucional” </a:t>
            </a:r>
          </a:p>
          <a:p>
            <a:pPr marL="0" indent="0" algn="just">
              <a:buNone/>
            </a:pPr>
            <a:r>
              <a:rPr lang="pt-BR" sz="2400" b="1" dirty="0">
                <a:latin typeface="+mj-lt"/>
              </a:rPr>
              <a:t>Exemplo: Constituição do Império de 1824. </a:t>
            </a:r>
          </a:p>
          <a:p>
            <a:pPr marL="0" indent="0" algn="just">
              <a:buNone/>
            </a:pPr>
            <a:endParaRPr lang="pt-BR" sz="2400" b="1" dirty="0">
              <a:latin typeface="+mj-lt"/>
            </a:endParaRPr>
          </a:p>
          <a:p>
            <a:pPr marL="0" indent="0" algn="just">
              <a:buNone/>
            </a:pPr>
            <a:r>
              <a:rPr lang="pt-BR" sz="2400" b="1" dirty="0">
                <a:latin typeface="+mj-lt"/>
              </a:rPr>
              <a:t>2) PROMULGADA – DEMOCRÁTICA/POPULAR – </a:t>
            </a:r>
            <a:r>
              <a:rPr lang="pt-BR" sz="2400" dirty="0">
                <a:latin typeface="+mj-lt"/>
              </a:rPr>
              <a:t>decorre do trabalho de uma Assembleia Constituinte, que tem legitimidade dada pelo povo para atuar em seu nome. </a:t>
            </a:r>
          </a:p>
          <a:p>
            <a:pPr marL="0" indent="0" algn="just">
              <a:buNone/>
            </a:pPr>
            <a:r>
              <a:rPr lang="pt-BR" sz="2400" b="1" dirty="0">
                <a:latin typeface="+mj-lt"/>
              </a:rPr>
              <a:t>Exemplo: CRFB/88. </a:t>
            </a:r>
          </a:p>
          <a:p>
            <a:pPr marL="0" indent="0" algn="just">
              <a:buNone/>
            </a:pPr>
            <a:endParaRPr lang="pt-BR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285081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5E6B4-31B0-6360-72EC-E2B0CC19B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73EAB2-9D13-9892-9D58-3750F42B3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863374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CLASSIFICAÇÃO QUANTO A ORIGEM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921C13-095D-E4D7-1E7A-4318E2595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9347"/>
            <a:ext cx="10515600" cy="47504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b="1" dirty="0">
                <a:latin typeface="+mj-lt"/>
              </a:rPr>
              <a:t>3) CESARISTA / BONAPARTISTA – </a:t>
            </a:r>
            <a:r>
              <a:rPr lang="pt-BR" sz="2400" dirty="0">
                <a:latin typeface="+mj-lt"/>
              </a:rPr>
              <a:t>são elaboradas pelo detentor do poder, mas submetidas a plebiscito ou referendo sobre o texto constitucional. </a:t>
            </a:r>
          </a:p>
          <a:p>
            <a:pPr marL="0" indent="0" algn="just">
              <a:buNone/>
            </a:pPr>
            <a:r>
              <a:rPr lang="pt-BR" sz="2400" dirty="0">
                <a:latin typeface="+mj-lt"/>
              </a:rPr>
              <a:t>A participação popular é somente para RATIFICAR a vontade do detentor do poder. </a:t>
            </a:r>
          </a:p>
          <a:p>
            <a:pPr marL="0" indent="0" algn="just">
              <a:buNone/>
            </a:pPr>
            <a:endParaRPr lang="pt-BR" sz="2400" dirty="0">
              <a:latin typeface="+mj-lt"/>
            </a:endParaRPr>
          </a:p>
          <a:p>
            <a:pPr marL="0" indent="0" algn="just">
              <a:buNone/>
            </a:pPr>
            <a:r>
              <a:rPr lang="pt-BR" sz="2400" b="1" dirty="0">
                <a:latin typeface="+mj-lt"/>
              </a:rPr>
              <a:t>4) PACTUADA / DUALISTA – </a:t>
            </a:r>
            <a:r>
              <a:rPr lang="pt-BR" sz="2400" dirty="0">
                <a:latin typeface="+mj-lt"/>
              </a:rPr>
              <a:t>decorre de um PACTO entre os titulares do Poder Constituinte, quando o poder se concentra em mais de um detentor. </a:t>
            </a:r>
          </a:p>
          <a:p>
            <a:pPr marL="0" indent="0" algn="just">
              <a:buNone/>
            </a:pPr>
            <a:endParaRPr lang="pt-BR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781162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B3E54-CA4A-B470-B3A2-9F15D1C3B3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32B3BA-79BC-D6F6-B965-24B7D5940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863374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CLASSIFICAÇÃO QUANTO A FORMA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6C4F5A-18C9-70F1-84BC-31C2FC495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9347"/>
            <a:ext cx="10515600" cy="47504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b="1" dirty="0">
                <a:latin typeface="+mj-lt"/>
              </a:rPr>
              <a:t>Podem ser: ESCRITAS ou COSTUMEIRAS </a:t>
            </a:r>
          </a:p>
          <a:p>
            <a:pPr marL="0" indent="1074738" algn="just">
              <a:buNone/>
            </a:pPr>
            <a:r>
              <a:rPr lang="pt-BR" sz="2400" b="1" dirty="0">
                <a:latin typeface="+mj-lt"/>
              </a:rPr>
              <a:t>1) ESCRITA -  </a:t>
            </a:r>
            <a:r>
              <a:rPr lang="pt-BR" sz="2400" dirty="0">
                <a:latin typeface="+mj-lt"/>
              </a:rPr>
              <a:t>Constituição formada por um conjunto de regras sistematizadas e organizadas em um único documento, formalizada, estabelecendo as normas fundamentais de um Estado.</a:t>
            </a:r>
          </a:p>
          <a:p>
            <a:pPr marL="0" indent="1074738" algn="just">
              <a:buNone/>
            </a:pPr>
            <a:endParaRPr lang="pt-BR" sz="2400" dirty="0">
              <a:latin typeface="+mj-lt"/>
            </a:endParaRPr>
          </a:p>
          <a:p>
            <a:pPr marL="0" indent="1074738" algn="just">
              <a:buNone/>
            </a:pPr>
            <a:r>
              <a:rPr lang="pt-BR" sz="2400" b="1" dirty="0">
                <a:latin typeface="+mj-lt"/>
              </a:rPr>
              <a:t>2) COSTUMEIRAS ou CONSUETUDINÁRIAS – </a:t>
            </a:r>
            <a:r>
              <a:rPr lang="pt-BR" sz="2400" dirty="0">
                <a:latin typeface="+mj-lt"/>
              </a:rPr>
              <a:t>as normas constitucionais não se encontram em um documento solene e codificado, mas em “</a:t>
            </a:r>
            <a:r>
              <a:rPr lang="pt-BR" sz="2400" b="1" dirty="0">
                <a:latin typeface="+mj-lt"/>
              </a:rPr>
              <a:t>textos” esparsos. </a:t>
            </a:r>
          </a:p>
          <a:p>
            <a:pPr marL="0" indent="1074738" algn="just">
              <a:buNone/>
            </a:pPr>
            <a:r>
              <a:rPr lang="pt-BR" sz="2400" dirty="0">
                <a:latin typeface="+mj-lt"/>
              </a:rPr>
              <a:t>Baseada nos </a:t>
            </a:r>
            <a:r>
              <a:rPr lang="pt-BR" sz="2400" b="1" dirty="0">
                <a:latin typeface="+mj-lt"/>
              </a:rPr>
              <a:t>costumes, jurisprudências e convenções. </a:t>
            </a:r>
          </a:p>
          <a:p>
            <a:pPr marL="0" indent="1074738" algn="just">
              <a:buNone/>
            </a:pPr>
            <a:r>
              <a:rPr lang="pt-BR" sz="2400" b="1" dirty="0">
                <a:solidFill>
                  <a:srgbClr val="FF0000"/>
                </a:solidFill>
                <a:latin typeface="+mj-lt"/>
              </a:rPr>
              <a:t>ATENÇÃO: </a:t>
            </a:r>
            <a:r>
              <a:rPr lang="pt-BR" sz="2400" dirty="0">
                <a:latin typeface="+mj-lt"/>
              </a:rPr>
              <a:t>em que pese sejam costumeiras, com a predominância de normas não escritas, </a:t>
            </a:r>
            <a:r>
              <a:rPr lang="pt-BR" sz="2400" b="1" dirty="0">
                <a:latin typeface="+mj-lt"/>
              </a:rPr>
              <a:t>PODE HAVER NORMAS ESCRITAS. </a:t>
            </a:r>
          </a:p>
        </p:txBody>
      </p:sp>
    </p:spTree>
    <p:extLst>
      <p:ext uri="{BB962C8B-B14F-4D97-AF65-F5344CB8AC3E}">
        <p14:creationId xmlns:p14="http://schemas.microsoft.com/office/powerpoint/2010/main" val="40661331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D5120-5D58-06CC-B2A4-B679CB71A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101E93-E1E4-BD7E-8457-843F52351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863374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CLASSIFICAÇÃO QUANTO A EXTENSÃO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F6F0CB7-B0C0-FE1E-6CAC-F789454217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9347"/>
            <a:ext cx="10515600" cy="47504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b="1" dirty="0">
                <a:latin typeface="+mj-lt"/>
              </a:rPr>
              <a:t>Podem ser SINTÉTICAS ou ANALÍTICAS</a:t>
            </a:r>
          </a:p>
          <a:p>
            <a:pPr marL="0" indent="0" algn="just">
              <a:buNone/>
            </a:pPr>
            <a:endParaRPr lang="pt-BR" sz="2400" b="1" dirty="0">
              <a:latin typeface="+mj-lt"/>
            </a:endParaRPr>
          </a:p>
          <a:p>
            <a:pPr marL="0" indent="711200" algn="just">
              <a:buNone/>
              <a:tabLst>
                <a:tab pos="623888" algn="l"/>
              </a:tabLst>
            </a:pPr>
            <a:r>
              <a:rPr lang="pt-BR" sz="2400" b="1" dirty="0">
                <a:latin typeface="+mj-lt"/>
              </a:rPr>
              <a:t>1) SINTÉTICAS / CONCISAS / SUMÁRIAS – </a:t>
            </a:r>
            <a:r>
              <a:rPr lang="pt-BR" sz="2400" dirty="0">
                <a:latin typeface="+mj-lt"/>
              </a:rPr>
              <a:t>trazem em seu texto apenas disposições sobre a organização do Estado e direitos e garantias fundamentais – elementos materialmente constitucionais. </a:t>
            </a:r>
            <a:endParaRPr lang="pt-BR" sz="2400" b="1" dirty="0">
              <a:latin typeface="+mj-lt"/>
            </a:endParaRPr>
          </a:p>
          <a:p>
            <a:pPr marL="0" indent="711200" algn="just">
              <a:buNone/>
              <a:tabLst>
                <a:tab pos="623888" algn="l"/>
              </a:tabLst>
            </a:pPr>
            <a:endParaRPr lang="pt-BR" sz="2400" b="1" dirty="0">
              <a:latin typeface="+mj-lt"/>
            </a:endParaRPr>
          </a:p>
          <a:p>
            <a:pPr marL="0" indent="711200" algn="just">
              <a:buNone/>
              <a:tabLst>
                <a:tab pos="623888" algn="l"/>
              </a:tabLst>
            </a:pPr>
            <a:r>
              <a:rPr lang="pt-BR" sz="2400" b="1" dirty="0">
                <a:latin typeface="+mj-lt"/>
              </a:rPr>
              <a:t>2) ANALÍTICAS / EXTENSAS / PROLIXAS – </a:t>
            </a:r>
            <a:r>
              <a:rPr lang="pt-BR" sz="2400" dirty="0">
                <a:latin typeface="+mj-lt"/>
              </a:rPr>
              <a:t>previsão de normas que vão além das normas fundamentais para organização do Estado. </a:t>
            </a:r>
          </a:p>
          <a:p>
            <a:pPr marL="711200" indent="0" algn="just">
              <a:buNone/>
            </a:pPr>
            <a:r>
              <a:rPr lang="pt-BR" sz="2400" b="1" dirty="0">
                <a:latin typeface="+mj-lt"/>
              </a:rPr>
              <a:t>A Constituição Federal de 1988 é ANALÍTICA. </a:t>
            </a:r>
          </a:p>
          <a:p>
            <a:pPr marL="711200" indent="0" algn="just">
              <a:buNone/>
            </a:pPr>
            <a:endParaRPr lang="pt-BR" sz="2400" b="1" dirty="0">
              <a:latin typeface="+mj-lt"/>
            </a:endParaRPr>
          </a:p>
          <a:p>
            <a:pPr marL="0" indent="0" algn="just">
              <a:buNone/>
            </a:pPr>
            <a:endParaRPr lang="pt-BR" sz="2400" b="1" dirty="0">
              <a:latin typeface="+mj-lt"/>
            </a:endParaRPr>
          </a:p>
          <a:p>
            <a:pPr marL="0" indent="0" algn="just">
              <a:buNone/>
            </a:pPr>
            <a:endParaRPr lang="pt-BR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52255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5E86BA-CA61-25FD-74EB-9EB081A4A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E485DA-FC46-0072-28DB-FFAAA8FA1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0166"/>
            <a:ext cx="10515600" cy="760522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O QUE É DIREITO CONSTITUCIONAL?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BC703C2-884D-0B38-FBB9-928162AFE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1339850" algn="just">
              <a:lnSpc>
                <a:spcPct val="150000"/>
              </a:lnSpc>
              <a:buNone/>
            </a:pPr>
            <a:r>
              <a:rPr lang="pt-BR" dirty="0">
                <a:latin typeface="+mj-lt"/>
              </a:rPr>
              <a:t>É o ramo do Direito Público fundamental à organização, ao funcionamento e à configuração política do Estado. </a:t>
            </a:r>
          </a:p>
          <a:p>
            <a:pPr marL="0" indent="1339850" algn="just">
              <a:lnSpc>
                <a:spcPct val="150000"/>
              </a:lnSpc>
              <a:buNone/>
            </a:pPr>
            <a:r>
              <a:rPr lang="pt-BR" dirty="0">
                <a:latin typeface="+mj-lt"/>
              </a:rPr>
              <a:t>É uma ciência que estuda as normas e as instituições fundamentais associadas às Constituições – Estrutura e Organização do Estado; Direitos e garantias fundamentais, Separação dos Poderes, etc. </a:t>
            </a:r>
          </a:p>
        </p:txBody>
      </p:sp>
    </p:spTree>
    <p:extLst>
      <p:ext uri="{BB962C8B-B14F-4D97-AF65-F5344CB8AC3E}">
        <p14:creationId xmlns:p14="http://schemas.microsoft.com/office/powerpoint/2010/main" val="6807855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15B8F-976D-2BCE-9BD5-42AF0ACCE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9BAE-B4DE-66C2-67BA-A6E83B78F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725715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CLASSIFICAÇÃO QUANTO AO CONTEÚDO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A9B4735-6DF7-EFD3-E934-1C507A3ED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029"/>
            <a:ext cx="10515600" cy="487679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sz="2400" b="1" dirty="0">
                <a:latin typeface="+mj-lt"/>
              </a:rPr>
              <a:t>Podem ser MATERIAIS ou FORMAIS: </a:t>
            </a:r>
          </a:p>
          <a:p>
            <a:pPr marL="0" indent="0" algn="just">
              <a:buNone/>
            </a:pPr>
            <a:endParaRPr lang="pt-BR" sz="2400" b="1" dirty="0">
              <a:latin typeface="+mj-lt"/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pt-BR" sz="2400" b="1" dirty="0">
                <a:latin typeface="+mj-lt"/>
              </a:rPr>
              <a:t>MATERIALMENTE CONSTITUCIONAL -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texto que contiver as normas fundamentais e estruturais do Estado, a organização de seus órgãos, os direitos e garantias fundamentais.</a:t>
            </a:r>
            <a:r>
              <a:rPr lang="pt-BR" sz="2400" dirty="0">
                <a:latin typeface="+mj-lt"/>
              </a:rPr>
              <a:t> </a:t>
            </a:r>
          </a:p>
          <a:p>
            <a:pPr marL="0" indent="711200" algn="just">
              <a:buNone/>
            </a:pPr>
            <a:r>
              <a:rPr lang="pt-BR" sz="2400" b="1" dirty="0">
                <a:latin typeface="+mj-lt"/>
              </a:rPr>
              <a:t>Podem estar ou não escritas na Constituição; </a:t>
            </a:r>
          </a:p>
          <a:p>
            <a:pPr marL="0" indent="711200" algn="just">
              <a:buNone/>
            </a:pPr>
            <a:r>
              <a:rPr lang="pt-BR" sz="2400" dirty="0">
                <a:latin typeface="+mj-lt"/>
              </a:rPr>
              <a:t>Importa o </a:t>
            </a:r>
            <a:r>
              <a:rPr lang="pt-BR" sz="2400" b="1" dirty="0">
                <a:latin typeface="+mj-lt"/>
              </a:rPr>
              <a:t>CONTEÚDO</a:t>
            </a:r>
            <a:r>
              <a:rPr lang="pt-BR" sz="2400" dirty="0">
                <a:latin typeface="+mj-lt"/>
              </a:rPr>
              <a:t> da norma, </a:t>
            </a:r>
            <a:r>
              <a:rPr lang="pt-BR" sz="2400" u="sng" dirty="0">
                <a:latin typeface="+mj-lt"/>
              </a:rPr>
              <a:t>independente</a:t>
            </a:r>
            <a:r>
              <a:rPr lang="pt-BR" sz="2400" dirty="0">
                <a:latin typeface="+mj-lt"/>
              </a:rPr>
              <a:t> do seu processo de elaboração ou o documento em que está inserida. </a:t>
            </a:r>
          </a:p>
          <a:p>
            <a:pPr marL="0" indent="711200" algn="just">
              <a:buNone/>
            </a:pPr>
            <a:endParaRPr lang="pt-BR" sz="2400" dirty="0">
              <a:latin typeface="+mj-lt"/>
            </a:endParaRPr>
          </a:p>
          <a:p>
            <a:pPr marL="0" indent="0" algn="just">
              <a:buNone/>
            </a:pPr>
            <a:r>
              <a:rPr lang="pt-BR" sz="2400" b="1" dirty="0">
                <a:latin typeface="+mj-lt"/>
              </a:rPr>
              <a:t>2)</a:t>
            </a:r>
            <a:r>
              <a:rPr lang="pt-BR" sz="2400" dirty="0">
                <a:latin typeface="+mj-lt"/>
              </a:rPr>
              <a:t> </a:t>
            </a:r>
            <a:r>
              <a:rPr lang="pt-BR" sz="2400" b="1" dirty="0">
                <a:latin typeface="+mj-lt"/>
              </a:rPr>
              <a:t>FORMALMENTE CONSTITUCIONAL – </a:t>
            </a:r>
            <a:r>
              <a:rPr lang="pt-BR" sz="2400" dirty="0">
                <a:latin typeface="+mj-lt"/>
              </a:rPr>
              <a:t>as normas que integram o texto da Constituição escrita; </a:t>
            </a:r>
          </a:p>
          <a:p>
            <a:pPr marL="711200" indent="0" algn="just">
              <a:buNone/>
            </a:pPr>
            <a:r>
              <a:rPr lang="pt-BR" sz="2400" b="1" dirty="0">
                <a:latin typeface="+mj-lt"/>
              </a:rPr>
              <a:t>Considera-se o PROCESSO DE ELABORAÇÃO, </a:t>
            </a:r>
            <a:r>
              <a:rPr lang="pt-BR" sz="2400" dirty="0">
                <a:latin typeface="+mj-lt"/>
              </a:rPr>
              <a:t>e não o conteúdo. </a:t>
            </a:r>
          </a:p>
          <a:p>
            <a:pPr marL="711200" indent="0" algn="just">
              <a:buNone/>
            </a:pPr>
            <a:r>
              <a:rPr lang="pt-BR" sz="2400" b="1" dirty="0">
                <a:latin typeface="+mj-lt"/>
              </a:rPr>
              <a:t>CRFB/88 é FORMAL. </a:t>
            </a:r>
          </a:p>
          <a:p>
            <a:pPr marL="457200" indent="-457200" algn="just">
              <a:buAutoNum type="arabicParenR"/>
            </a:pPr>
            <a:endParaRPr lang="pt-BR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434193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9ACFE-E5CE-AB29-C903-A365223D56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6BF75E-D350-5431-B85A-3F022DD50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725715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CLASSIFICAÇÃO QUANTO AO MODO DE ELABORAÇÃO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0313A5F-4468-D425-1D2C-109694467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029"/>
            <a:ext cx="10515600" cy="48767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b="1" dirty="0">
                <a:latin typeface="+mj-lt"/>
              </a:rPr>
              <a:t>Podem ser DOGMÁTICAS ou HISTÓRICAS </a:t>
            </a:r>
          </a:p>
          <a:p>
            <a:pPr marL="0" indent="0" algn="just">
              <a:buNone/>
            </a:pPr>
            <a:endParaRPr lang="pt-BR" sz="2400" b="1" dirty="0">
              <a:latin typeface="+mj-lt"/>
            </a:endParaRPr>
          </a:p>
          <a:p>
            <a:pPr marL="0" indent="711200" algn="just">
              <a:buNone/>
            </a:pPr>
            <a:r>
              <a:rPr lang="pt-BR" sz="2400" b="1" dirty="0">
                <a:latin typeface="+mj-lt"/>
              </a:rPr>
              <a:t>1) DOGMÁTICAS - </a:t>
            </a:r>
            <a:r>
              <a:rPr lang="pt-BR" sz="2400" dirty="0">
                <a:latin typeface="+mj-lt"/>
              </a:rPr>
              <a:t>elaboradas em um dado momento, por um órgão constituinte, segundo os dogmas ou ideias que vigoravam à época. </a:t>
            </a:r>
          </a:p>
          <a:p>
            <a:pPr marL="449263" indent="0" algn="just">
              <a:buNone/>
            </a:pPr>
            <a:r>
              <a:rPr lang="pt-BR" sz="2400" dirty="0">
                <a:latin typeface="+mj-lt"/>
              </a:rPr>
              <a:t>São sempre </a:t>
            </a:r>
            <a:r>
              <a:rPr lang="pt-BR" sz="2400" b="1" dirty="0">
                <a:latin typeface="+mj-lt"/>
              </a:rPr>
              <a:t>ESCRITAS</a:t>
            </a:r>
            <a:r>
              <a:rPr lang="pt-BR" sz="2400" dirty="0">
                <a:latin typeface="+mj-lt"/>
              </a:rPr>
              <a:t>. </a:t>
            </a:r>
          </a:p>
          <a:p>
            <a:pPr marL="0" indent="0" algn="just">
              <a:buNone/>
            </a:pPr>
            <a:endParaRPr lang="pt-BR" sz="2400" b="1" dirty="0">
              <a:latin typeface="+mj-lt"/>
            </a:endParaRPr>
          </a:p>
          <a:p>
            <a:pPr marL="0" indent="711200" algn="just">
              <a:buNone/>
            </a:pPr>
            <a:r>
              <a:rPr lang="pt-BR" sz="2400" b="1" dirty="0">
                <a:latin typeface="+mj-lt"/>
              </a:rPr>
              <a:t>2) HISTÓRICAS – </a:t>
            </a:r>
            <a:r>
              <a:rPr lang="pt-BR" sz="2400" dirty="0">
                <a:latin typeface="+mj-lt"/>
              </a:rPr>
              <a:t>formadas em um lento e contínuo processo de formação, ao longo do tempo, reunindo a história e as tradições de um povo. </a:t>
            </a:r>
          </a:p>
          <a:p>
            <a:pPr marL="0" indent="711200" algn="just">
              <a:buNone/>
            </a:pPr>
            <a:endParaRPr lang="pt-B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038709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8B10D-387C-6E6E-13B8-702F0E18C1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AD5ABC-EE8C-4111-1522-E71EB9736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725715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CLASSIFICAÇÃO QUANTO A ALTERABILIDADE/ESTABILIDADE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34D4550-55DD-68CA-7013-2F520578A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029"/>
            <a:ext cx="10515600" cy="487679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sz="2400" b="1" dirty="0">
                <a:latin typeface="+mj-lt"/>
              </a:rPr>
              <a:t>Pode ser IMUTÁVEL, SEMIRRÍGIDA, RÍGIDA e FLEXÍVEL. </a:t>
            </a:r>
          </a:p>
          <a:p>
            <a:pPr marL="0" indent="1517650" algn="just">
              <a:lnSpc>
                <a:spcPct val="120000"/>
              </a:lnSpc>
              <a:buNone/>
            </a:pPr>
            <a:r>
              <a:rPr lang="pt-BR" sz="2400" b="1" dirty="0">
                <a:latin typeface="+mj-lt"/>
              </a:rPr>
              <a:t>1) IMUTÁVEL - não</a:t>
            </a:r>
            <a:r>
              <a:rPr lang="pt-BR" sz="2400" dirty="0">
                <a:latin typeface="+mj-lt"/>
              </a:rPr>
              <a:t> admite modificação no seu texto. </a:t>
            </a:r>
          </a:p>
          <a:p>
            <a:pPr marL="0" indent="1517650" algn="just">
              <a:lnSpc>
                <a:spcPct val="120000"/>
              </a:lnSpc>
              <a:buNone/>
            </a:pPr>
            <a:r>
              <a:rPr lang="pt-BR" sz="2400" b="1" dirty="0">
                <a:latin typeface="+mj-lt"/>
              </a:rPr>
              <a:t>2) SEMIRRÍGIDA / SEMIFLEXÍVEL – </a:t>
            </a:r>
            <a:r>
              <a:rPr lang="pt-BR" sz="2400" dirty="0">
                <a:latin typeface="+mj-lt"/>
              </a:rPr>
              <a:t>parte do seu texto é alterado por um processo legislativo </a:t>
            </a:r>
            <a:r>
              <a:rPr lang="pt-BR" sz="2400" b="1" dirty="0">
                <a:latin typeface="+mj-lt"/>
              </a:rPr>
              <a:t>mais</a:t>
            </a:r>
            <a:r>
              <a:rPr lang="pt-BR" sz="2400" dirty="0">
                <a:latin typeface="+mj-lt"/>
              </a:rPr>
              <a:t> </a:t>
            </a:r>
            <a:r>
              <a:rPr lang="pt-BR" sz="2400" b="1" dirty="0">
                <a:latin typeface="+mj-lt"/>
              </a:rPr>
              <a:t>difícil</a:t>
            </a:r>
            <a:r>
              <a:rPr lang="pt-BR" sz="2400" dirty="0">
                <a:latin typeface="+mj-lt"/>
              </a:rPr>
              <a:t>, enquanto outra parte permite alteração por um procedimento </a:t>
            </a:r>
            <a:r>
              <a:rPr lang="pt-BR" sz="2400" b="1" dirty="0">
                <a:latin typeface="+mj-lt"/>
              </a:rPr>
              <a:t>mais</a:t>
            </a:r>
            <a:r>
              <a:rPr lang="pt-BR" sz="2400" dirty="0">
                <a:latin typeface="+mj-lt"/>
              </a:rPr>
              <a:t> </a:t>
            </a:r>
            <a:r>
              <a:rPr lang="pt-BR" sz="2400" b="1" dirty="0">
                <a:latin typeface="+mj-lt"/>
              </a:rPr>
              <a:t>simples</a:t>
            </a:r>
            <a:r>
              <a:rPr lang="pt-BR" sz="2400" dirty="0">
                <a:latin typeface="+mj-lt"/>
              </a:rPr>
              <a:t>, semelhante àquele de elaboração das demais leis do ordenamento. </a:t>
            </a:r>
          </a:p>
          <a:p>
            <a:pPr marL="0" indent="1517650" algn="just">
              <a:lnSpc>
                <a:spcPct val="120000"/>
              </a:lnSpc>
              <a:buNone/>
            </a:pPr>
            <a:r>
              <a:rPr lang="pt-BR" sz="2400" b="1" dirty="0">
                <a:latin typeface="+mj-lt"/>
              </a:rPr>
              <a:t>3) RÍGIDA</a:t>
            </a:r>
            <a:r>
              <a:rPr lang="pt-BR" sz="2400" dirty="0">
                <a:latin typeface="+mj-lt"/>
              </a:rPr>
              <a:t> - exige um processo legislativo especial para modificação do seu texto, </a:t>
            </a:r>
            <a:r>
              <a:rPr lang="pt-BR" sz="2400" b="1" dirty="0">
                <a:latin typeface="+mj-lt"/>
              </a:rPr>
              <a:t>mais difícil</a:t>
            </a:r>
            <a:r>
              <a:rPr lang="pt-BR" sz="2400" dirty="0">
                <a:latin typeface="+mj-lt"/>
              </a:rPr>
              <a:t> do que o processo legislativo de elaboração das demais leis do ordenamento. </a:t>
            </a:r>
          </a:p>
          <a:p>
            <a:pPr marL="0" indent="1517650" algn="just">
              <a:lnSpc>
                <a:spcPct val="120000"/>
              </a:lnSpc>
              <a:buNone/>
            </a:pPr>
            <a:r>
              <a:rPr lang="pt-BR" sz="2400" b="1" dirty="0">
                <a:latin typeface="+mj-lt"/>
              </a:rPr>
              <a:t>4) FLEXÍVEL – </a:t>
            </a:r>
            <a:r>
              <a:rPr lang="pt-BR" sz="2400" dirty="0">
                <a:latin typeface="+mj-lt"/>
              </a:rPr>
              <a:t>não possuem um processo de alteração mais dificultoso, sendo que todas as suas normas podem ser alteradas pelo mesmo processo de alteração das demais leis. </a:t>
            </a:r>
          </a:p>
          <a:p>
            <a:pPr marL="0" indent="0" algn="just">
              <a:buNone/>
            </a:pPr>
            <a:endParaRPr lang="pt-B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003138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9E46E4-AE0D-AAB3-FE4B-9FBDE7EA0D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F2C7A3-9A6A-90D9-F750-C0EE2C890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905233"/>
          </a:xfrm>
        </p:spPr>
        <p:txBody>
          <a:bodyPr>
            <a:noAutofit/>
          </a:bodyPr>
          <a:lstStyle/>
          <a:p>
            <a:pPr algn="ctr"/>
            <a:r>
              <a:rPr lang="pt-BR" sz="2400" b="1" dirty="0"/>
              <a:t>CLASSIFICAÇÃO QUANTO À FINALIDADE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95D4F8-6765-4ED7-928D-A8E1F2548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2547"/>
            <a:ext cx="10515600" cy="4697281"/>
          </a:xfrm>
        </p:spPr>
        <p:txBody>
          <a:bodyPr>
            <a:normAutofit/>
          </a:bodyPr>
          <a:lstStyle/>
          <a:p>
            <a:pPr marL="0" indent="1427163" algn="just">
              <a:lnSpc>
                <a:spcPct val="120000"/>
              </a:lnSpc>
              <a:buNone/>
            </a:pPr>
            <a:r>
              <a:rPr lang="pt-BR" sz="2400" b="1" dirty="0">
                <a:latin typeface="+mj-lt"/>
              </a:rPr>
              <a:t>1) CONSTITUIÇÃO GARANTIA - </a:t>
            </a:r>
            <a:r>
              <a:rPr lang="pt-BR" sz="2400" dirty="0">
                <a:latin typeface="+mj-lt"/>
              </a:rPr>
              <a:t>finalidade precípua de</a:t>
            </a:r>
            <a:r>
              <a:rPr lang="pt-BR" sz="2400" b="1" dirty="0">
                <a:latin typeface="+mj-lt"/>
              </a:rPr>
              <a:t> garantir as liberdades, limitando os poderes estatais. </a:t>
            </a:r>
          </a:p>
          <a:p>
            <a:pPr marL="0" indent="1427163" algn="just">
              <a:lnSpc>
                <a:spcPct val="120000"/>
              </a:lnSpc>
              <a:buNone/>
            </a:pPr>
            <a:r>
              <a:rPr lang="pt-BR" sz="2400" dirty="0">
                <a:latin typeface="+mj-lt"/>
              </a:rPr>
              <a:t>Típicas de </a:t>
            </a:r>
            <a:r>
              <a:rPr lang="pt-BR" sz="2400" b="1" dirty="0">
                <a:latin typeface="+mj-lt"/>
              </a:rPr>
              <a:t>ESTADOS</a:t>
            </a:r>
            <a:r>
              <a:rPr lang="pt-BR" sz="2400" dirty="0">
                <a:latin typeface="+mj-lt"/>
              </a:rPr>
              <a:t> </a:t>
            </a:r>
            <a:r>
              <a:rPr lang="pt-BR" sz="2400" b="1" dirty="0">
                <a:latin typeface="+mj-lt"/>
              </a:rPr>
              <a:t>LIBERAIS</a:t>
            </a:r>
            <a:r>
              <a:rPr lang="pt-BR" sz="2400" dirty="0">
                <a:latin typeface="+mj-lt"/>
              </a:rPr>
              <a:t>. </a:t>
            </a:r>
          </a:p>
          <a:p>
            <a:pPr marL="0" indent="1427163" algn="just">
              <a:lnSpc>
                <a:spcPct val="120000"/>
              </a:lnSpc>
              <a:buNone/>
            </a:pPr>
            <a:r>
              <a:rPr lang="pt-BR" sz="2400" dirty="0">
                <a:latin typeface="+mj-lt"/>
              </a:rPr>
              <a:t>Principal forma de limitação de poder é por meio dos </a:t>
            </a:r>
            <a:r>
              <a:rPr lang="pt-BR" sz="2400" b="1" dirty="0">
                <a:latin typeface="+mj-lt"/>
              </a:rPr>
              <a:t>DIREITOS FUNDAMENTAIS. </a:t>
            </a:r>
          </a:p>
          <a:p>
            <a:pPr marL="0" indent="1427163" algn="just">
              <a:buNone/>
            </a:pPr>
            <a:r>
              <a:rPr lang="pt-BR" sz="2400" b="1" dirty="0">
                <a:latin typeface="+mj-lt"/>
              </a:rPr>
              <a:t>2)  CONSTITUIÇÃO DIRIGENTE – define fins, programas, planos e diretrizes para a atuação futura dos órgãos estatais. </a:t>
            </a:r>
          </a:p>
          <a:p>
            <a:pPr marL="0" indent="1427163" algn="just">
              <a:buNone/>
            </a:pPr>
            <a:r>
              <a:rPr lang="pt-BR" sz="2400" b="1" dirty="0">
                <a:latin typeface="+mj-lt"/>
              </a:rPr>
              <a:t>DIRIGE </a:t>
            </a:r>
            <a:r>
              <a:rPr lang="pt-BR" sz="2400" dirty="0">
                <a:latin typeface="+mj-lt"/>
              </a:rPr>
              <a:t>a atuação do Estado, por meio de metas a serem implementadas.</a:t>
            </a:r>
          </a:p>
          <a:p>
            <a:pPr marL="0" indent="1427163" algn="just">
              <a:buNone/>
            </a:pPr>
            <a:r>
              <a:rPr lang="pt-BR" sz="2400" dirty="0">
                <a:latin typeface="+mj-lt"/>
              </a:rPr>
              <a:t>Presença de </a:t>
            </a:r>
            <a:r>
              <a:rPr lang="pt-BR" sz="2400" b="1" dirty="0">
                <a:latin typeface="+mj-lt"/>
              </a:rPr>
              <a:t>NORMAS PROGRAMÁTICAS – </a:t>
            </a:r>
            <a:r>
              <a:rPr lang="pt-BR" sz="2400" dirty="0">
                <a:latin typeface="+mj-lt"/>
              </a:rPr>
              <a:t>estabelecem programas, metas, especialmente SOCIAIS. </a:t>
            </a:r>
          </a:p>
        </p:txBody>
      </p:sp>
    </p:spTree>
    <p:extLst>
      <p:ext uri="{BB962C8B-B14F-4D97-AF65-F5344CB8AC3E}">
        <p14:creationId xmlns:p14="http://schemas.microsoft.com/office/powerpoint/2010/main" val="21185009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27D63-4C4F-FF4C-365B-15066AD93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201D99-3C6E-7233-F7E0-B238B0675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905233"/>
          </a:xfrm>
        </p:spPr>
        <p:txBody>
          <a:bodyPr>
            <a:noAutofit/>
          </a:bodyPr>
          <a:lstStyle/>
          <a:p>
            <a:pPr algn="ctr"/>
            <a:r>
              <a:rPr lang="pt-BR" sz="2400" b="1" dirty="0"/>
              <a:t>CLASSIFICAÇÃO QUANTO À FINALIDADE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C41D9FD-9080-097C-A743-66A830668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2547"/>
            <a:ext cx="10515600" cy="4697281"/>
          </a:xfrm>
        </p:spPr>
        <p:txBody>
          <a:bodyPr>
            <a:normAutofit/>
          </a:bodyPr>
          <a:lstStyle/>
          <a:p>
            <a:pPr marL="0" indent="1427163" algn="just">
              <a:lnSpc>
                <a:spcPct val="120000"/>
              </a:lnSpc>
              <a:buNone/>
            </a:pPr>
            <a:r>
              <a:rPr lang="pt-BR" sz="2400" b="1" dirty="0">
                <a:latin typeface="+mj-lt"/>
              </a:rPr>
              <a:t>3) CONSTITUIÇÃO BALANÇO - </a:t>
            </a:r>
            <a:r>
              <a:rPr lang="pt-BR" sz="2400" dirty="0">
                <a:latin typeface="+mj-lt"/>
              </a:rPr>
              <a:t>é aquela destinada a registrar um dado estágio das relações de poder no Estado.</a:t>
            </a:r>
          </a:p>
          <a:p>
            <a:pPr marL="0" indent="1427163" algn="just">
              <a:lnSpc>
                <a:spcPct val="120000"/>
              </a:lnSpc>
              <a:buNone/>
            </a:pPr>
            <a:r>
              <a:rPr lang="pt-BR" sz="2400" dirty="0">
                <a:latin typeface="+mj-lt"/>
              </a:rPr>
              <a:t>Ao final do período determinado, elabora-se um </a:t>
            </a:r>
            <a:r>
              <a:rPr lang="pt-BR" sz="2400" b="1" dirty="0">
                <a:latin typeface="+mj-lt"/>
              </a:rPr>
              <a:t>NOVO TEXTO PARA O PERÍODO SEGUINTE. </a:t>
            </a:r>
          </a:p>
          <a:p>
            <a:pPr marL="0" indent="1427163" algn="just">
              <a:lnSpc>
                <a:spcPct val="120000"/>
              </a:lnSpc>
              <a:buNone/>
            </a:pPr>
            <a:endParaRPr lang="pt-BR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861919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425E07-67BB-0241-5C69-51F5BC0BF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709DCE-9DE4-6BFC-9896-79BC90883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905233"/>
          </a:xfrm>
        </p:spPr>
        <p:txBody>
          <a:bodyPr>
            <a:noAutofit/>
          </a:bodyPr>
          <a:lstStyle/>
          <a:p>
            <a:pPr algn="ctr"/>
            <a:r>
              <a:rPr lang="pt-BR" sz="2400" b="1" dirty="0"/>
              <a:t>CLASSIFICAÇÃO QUANTO À DOGMÁTICA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B50CF6-CBF2-A9ED-3E25-6C354DA3E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2547"/>
            <a:ext cx="10515600" cy="469728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2400" b="1" dirty="0">
                <a:latin typeface="+mj-lt"/>
              </a:rPr>
              <a:t>Pode ser ORTODOXA ou ECLÉTICA</a:t>
            </a:r>
          </a:p>
          <a:p>
            <a:pPr marL="0" indent="1427163" algn="just">
              <a:lnSpc>
                <a:spcPct val="120000"/>
              </a:lnSpc>
              <a:buNone/>
            </a:pPr>
            <a:r>
              <a:rPr lang="pt-BR" sz="2400" b="1" dirty="0">
                <a:latin typeface="+mj-lt"/>
              </a:rPr>
              <a:t>1) ORTODOXA – </a:t>
            </a:r>
            <a:r>
              <a:rPr lang="pt-BR" sz="2400" dirty="0">
                <a:latin typeface="+mj-lt"/>
              </a:rPr>
              <a:t>é formada por uma só ideologia; </a:t>
            </a:r>
          </a:p>
          <a:p>
            <a:pPr marL="0" indent="1427163" algn="just">
              <a:lnSpc>
                <a:spcPct val="120000"/>
              </a:lnSpc>
              <a:buNone/>
            </a:pPr>
            <a:endParaRPr lang="pt-BR" sz="2400" b="1" dirty="0">
              <a:latin typeface="+mj-lt"/>
            </a:endParaRPr>
          </a:p>
          <a:p>
            <a:pPr marL="0" indent="1427163" algn="just">
              <a:lnSpc>
                <a:spcPct val="120000"/>
              </a:lnSpc>
              <a:buNone/>
            </a:pPr>
            <a:r>
              <a:rPr lang="pt-BR" sz="2400" b="1" dirty="0">
                <a:latin typeface="+mj-lt"/>
              </a:rPr>
              <a:t>2) ECLÉTICA / COMPROMISSÓRIA – </a:t>
            </a:r>
            <a:r>
              <a:rPr lang="pt-BR" sz="2400" dirty="0">
                <a:latin typeface="+mj-lt"/>
              </a:rPr>
              <a:t>formada pela síntese de diferentes ideologias, que se conciliam no texto constitucional. </a:t>
            </a:r>
            <a:endParaRPr lang="pt-BR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627269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590328-D39F-69C2-6A94-8E1EC333B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29BF23-8EB2-8A4C-FD97-EAADF33E4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725715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CLASSIFICAÇÃO QUANTO A SISTEMÁTICA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E7A617B-00CC-E270-C545-E84CAF234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029"/>
            <a:ext cx="10515600" cy="48767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b="1" dirty="0">
                <a:latin typeface="+mj-lt"/>
              </a:rPr>
              <a:t>Podem ser REDUZIDAS ou VARIADAS</a:t>
            </a:r>
          </a:p>
          <a:p>
            <a:pPr marL="0" indent="0" algn="just">
              <a:buNone/>
            </a:pPr>
            <a:endParaRPr lang="pt-BR" sz="2400" b="1" dirty="0">
              <a:latin typeface="+mj-lt"/>
            </a:endParaRPr>
          </a:p>
          <a:p>
            <a:pPr marL="0" indent="1427163" algn="just">
              <a:buNone/>
            </a:pPr>
            <a:r>
              <a:rPr lang="pt-BR" sz="2400" b="1" dirty="0">
                <a:latin typeface="+mj-lt"/>
              </a:rPr>
              <a:t>1) REDUZIDAS:</a:t>
            </a:r>
            <a:r>
              <a:rPr lang="pt-BR" sz="2400" dirty="0">
                <a:latin typeface="+mj-lt"/>
              </a:rPr>
              <a:t> materializada em um só código sistematizado; </a:t>
            </a:r>
          </a:p>
          <a:p>
            <a:pPr marL="0" indent="1427163" algn="just">
              <a:buNone/>
            </a:pPr>
            <a:endParaRPr lang="pt-BR" sz="2400" b="1" dirty="0">
              <a:latin typeface="+mj-lt"/>
            </a:endParaRPr>
          </a:p>
          <a:p>
            <a:pPr marL="0" indent="1427163" algn="just">
              <a:buNone/>
            </a:pPr>
            <a:r>
              <a:rPr lang="pt-BR" sz="2400" b="1" dirty="0">
                <a:latin typeface="+mj-lt"/>
              </a:rPr>
              <a:t>2) VARIADAS:  </a:t>
            </a:r>
            <a:r>
              <a:rPr lang="pt-BR" sz="2400" dirty="0">
                <a:latin typeface="+mj-lt"/>
              </a:rPr>
              <a:t>distribuem-se em vários textos e documentos esparsos, sendo formadas de várias leis constitucionais. </a:t>
            </a:r>
          </a:p>
          <a:p>
            <a:pPr marL="0" indent="1427163" algn="just">
              <a:buNone/>
            </a:pPr>
            <a:endParaRPr lang="pt-BR" sz="2400" b="1" dirty="0">
              <a:latin typeface="+mj-lt"/>
            </a:endParaRPr>
          </a:p>
          <a:p>
            <a:pPr marL="0" indent="0" algn="just">
              <a:buNone/>
            </a:pPr>
            <a:r>
              <a:rPr lang="pt-BR" sz="2400" b="1" dirty="0">
                <a:latin typeface="+mj-lt"/>
              </a:rPr>
              <a:t>* Bonavides classifica em:</a:t>
            </a:r>
          </a:p>
          <a:p>
            <a:pPr marL="1347788" indent="0" algn="just">
              <a:buNone/>
            </a:pPr>
            <a:r>
              <a:rPr lang="pt-BR" sz="2400" b="1" dirty="0">
                <a:latin typeface="+mj-lt"/>
              </a:rPr>
              <a:t>CODIFICADA – </a:t>
            </a:r>
            <a:r>
              <a:rPr lang="pt-BR" sz="2400" dirty="0">
                <a:latin typeface="+mj-lt"/>
              </a:rPr>
              <a:t>em um só código, em um só texto; </a:t>
            </a:r>
          </a:p>
          <a:p>
            <a:pPr marL="1347788" indent="0" algn="just">
              <a:buNone/>
            </a:pPr>
            <a:r>
              <a:rPr lang="pt-BR" sz="2400" b="1" dirty="0">
                <a:latin typeface="+mj-lt"/>
              </a:rPr>
              <a:t>LEGAIS – </a:t>
            </a:r>
            <a:r>
              <a:rPr lang="pt-BR" sz="2400" dirty="0">
                <a:latin typeface="+mj-lt"/>
              </a:rPr>
              <a:t>em textos esparsos. </a:t>
            </a:r>
          </a:p>
        </p:txBody>
      </p:sp>
    </p:spTree>
    <p:extLst>
      <p:ext uri="{BB962C8B-B14F-4D97-AF65-F5344CB8AC3E}">
        <p14:creationId xmlns:p14="http://schemas.microsoft.com/office/powerpoint/2010/main" val="8968064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EBF92-82F3-3FB0-9D32-8A7E5ED92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456F88-6DA6-A550-522A-EA3CDCCA7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725715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200" b="1" dirty="0"/>
              <a:t>CLASSIFICAÇÃO QUANTO À CORRESPONDÊNCIA COM A REALIDADE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97AB6F4-28D6-3DEC-0950-B21A2AC9A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029"/>
            <a:ext cx="10515600" cy="48767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b="1" dirty="0">
                <a:latin typeface="+mj-lt"/>
              </a:rPr>
              <a:t>CRITÉRIO ONTOLÓGICO – KARL LOEWENSTEIN </a:t>
            </a:r>
          </a:p>
          <a:p>
            <a:pPr marL="0" indent="1427163" algn="just">
              <a:buNone/>
            </a:pPr>
            <a:r>
              <a:rPr lang="pt-BR" sz="2400" dirty="0">
                <a:latin typeface="+mj-lt"/>
              </a:rPr>
              <a:t>Considera a correspondência existente entre o texto constitucional e a realidade política do Estado. Pode ser: </a:t>
            </a:r>
          </a:p>
          <a:p>
            <a:pPr marL="0" indent="1427163" algn="just">
              <a:buNone/>
            </a:pPr>
            <a:r>
              <a:rPr lang="pt-BR" sz="2400" b="1" dirty="0">
                <a:latin typeface="+mj-lt"/>
              </a:rPr>
              <a:t>1) NORMATIVA: </a:t>
            </a:r>
            <a:r>
              <a:rPr lang="pt-BR" sz="2400" dirty="0">
                <a:latin typeface="+mj-lt"/>
              </a:rPr>
              <a:t>são as que efetivamente conseguem regular a vida política do Estado; </a:t>
            </a:r>
          </a:p>
          <a:p>
            <a:pPr marL="0" indent="1427163" algn="just">
              <a:buNone/>
            </a:pPr>
            <a:r>
              <a:rPr lang="pt-BR" sz="2400" dirty="0">
                <a:latin typeface="+mj-lt"/>
              </a:rPr>
              <a:t>Há obediência ao texto constitucional pelos agentes do poder e as relações políticas são reguladas com observância à Constituição. </a:t>
            </a:r>
          </a:p>
          <a:p>
            <a:pPr marL="0" indent="1427163" algn="just">
              <a:buNone/>
            </a:pPr>
            <a:r>
              <a:rPr lang="pt-BR" sz="2400" b="1" dirty="0">
                <a:latin typeface="+mj-lt"/>
              </a:rPr>
              <a:t>2) NOMINATIVA: </a:t>
            </a:r>
            <a:r>
              <a:rPr lang="pt-BR" sz="2400" dirty="0">
                <a:latin typeface="+mj-lt"/>
              </a:rPr>
              <a:t>são elaboradas com o intuito de regular a vida política do Estado, mas ainda não conseguem efetivamente cumprir esse papel. </a:t>
            </a:r>
          </a:p>
          <a:p>
            <a:pPr marL="0" indent="1427163" algn="just">
              <a:buNone/>
            </a:pPr>
            <a:r>
              <a:rPr lang="pt-BR" sz="2400" dirty="0">
                <a:latin typeface="+mj-lt"/>
              </a:rPr>
              <a:t>São prospectivas, voltadas para concretização futura.</a:t>
            </a:r>
          </a:p>
          <a:p>
            <a:pPr marL="0" indent="1427163" algn="just">
              <a:buNone/>
            </a:pPr>
            <a:r>
              <a:rPr lang="pt-BR" sz="2400" b="1" dirty="0">
                <a:latin typeface="+mj-lt"/>
              </a:rPr>
              <a:t>3) SEMÂNTICA: </a:t>
            </a:r>
            <a:r>
              <a:rPr lang="pt-BR" sz="2400" dirty="0">
                <a:latin typeface="+mj-lt"/>
              </a:rPr>
              <a:t>não têm o fim de regular a vida política do Estado, apenas beneficiar os detentores do poder de fato, mantendo-os no poder. </a:t>
            </a:r>
          </a:p>
        </p:txBody>
      </p:sp>
    </p:spTree>
    <p:extLst>
      <p:ext uri="{BB962C8B-B14F-4D97-AF65-F5344CB8AC3E}">
        <p14:creationId xmlns:p14="http://schemas.microsoft.com/office/powerpoint/2010/main" val="30912945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519A464B-1643-8C37-A292-BFFE9280C989}"/>
              </a:ext>
            </a:extLst>
          </p:cNvPr>
          <p:cNvSpPr txBox="1"/>
          <p:nvPr/>
        </p:nvSpPr>
        <p:spPr>
          <a:xfrm>
            <a:off x="3171200" y="288544"/>
            <a:ext cx="1847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pt-BR" sz="2800" b="1" u="sng" dirty="0">
              <a:solidFill>
                <a:schemeClr val="bg1"/>
              </a:solidFill>
            </a:endParaRPr>
          </a:p>
        </p:txBody>
      </p:sp>
      <p:pic>
        <p:nvPicPr>
          <p:cNvPr id="4" name="Picture 2" descr="Login | Portal do Aluno Del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416" y="1901831"/>
            <a:ext cx="7541227" cy="2725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A2432A1-8705-888E-4084-23BA639F82AC}"/>
              </a:ext>
            </a:extLst>
          </p:cNvPr>
          <p:cNvSpPr txBox="1"/>
          <p:nvPr/>
        </p:nvSpPr>
        <p:spPr>
          <a:xfrm>
            <a:off x="7072313" y="288544"/>
            <a:ext cx="2600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@dedicacaodelta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36BFDAA-F982-BB48-59F5-8130850C26F8}"/>
              </a:ext>
            </a:extLst>
          </p:cNvPr>
          <p:cNvSpPr txBox="1"/>
          <p:nvPr/>
        </p:nvSpPr>
        <p:spPr>
          <a:xfrm>
            <a:off x="2291357" y="4635347"/>
            <a:ext cx="81404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j-lt"/>
              </a:rPr>
              <a:t>CONSTITUIÇÃO FEDERAL DE 1988 </a:t>
            </a:r>
          </a:p>
          <a:p>
            <a:pPr algn="ctr"/>
            <a:r>
              <a:rPr lang="pt-BR" sz="2800" b="1" dirty="0" err="1">
                <a:latin typeface="+mj-lt"/>
              </a:rPr>
              <a:t>Profª</a:t>
            </a:r>
            <a:r>
              <a:rPr lang="pt-BR" sz="2800" b="1" dirty="0">
                <a:latin typeface="+mj-lt"/>
              </a:rPr>
              <a:t> Maria Luiza Ropsson</a:t>
            </a:r>
          </a:p>
        </p:txBody>
      </p:sp>
    </p:spTree>
    <p:extLst>
      <p:ext uri="{BB962C8B-B14F-4D97-AF65-F5344CB8AC3E}">
        <p14:creationId xmlns:p14="http://schemas.microsoft.com/office/powerpoint/2010/main" val="15014726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8B10D-387C-6E6E-13B8-702F0E18C1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AD5ABC-EE8C-4111-1522-E71EB9736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725715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CLASSIFICAÇÃO DA CONSTITUIÇÃO FEDERAL DE 1988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34D4550-55DD-68CA-7013-2F520578A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029"/>
            <a:ext cx="10515600" cy="4876799"/>
          </a:xfrm>
        </p:spPr>
        <p:txBody>
          <a:bodyPr>
            <a:normAutofit/>
          </a:bodyPr>
          <a:lstStyle/>
          <a:p>
            <a:pPr algn="just"/>
            <a:r>
              <a:rPr lang="pt-BR" sz="2400" b="1" dirty="0">
                <a:latin typeface="+mj-lt"/>
              </a:rPr>
              <a:t>ESCRITA </a:t>
            </a:r>
          </a:p>
          <a:p>
            <a:pPr algn="just"/>
            <a:r>
              <a:rPr lang="pt-BR" sz="2400" b="1" dirty="0">
                <a:latin typeface="+mj-lt"/>
              </a:rPr>
              <a:t>CODIFICADA </a:t>
            </a:r>
          </a:p>
          <a:p>
            <a:pPr algn="just"/>
            <a:r>
              <a:rPr lang="pt-BR" sz="2400" b="1" dirty="0">
                <a:latin typeface="+mj-lt"/>
              </a:rPr>
              <a:t>PROMULGADA </a:t>
            </a:r>
          </a:p>
          <a:p>
            <a:pPr algn="just"/>
            <a:r>
              <a:rPr lang="pt-BR" sz="2400" b="1" dirty="0">
                <a:latin typeface="+mj-lt"/>
              </a:rPr>
              <a:t>DOGMÁTICA</a:t>
            </a:r>
          </a:p>
          <a:p>
            <a:pPr algn="just"/>
            <a:r>
              <a:rPr lang="pt-BR" sz="2400" b="1" dirty="0">
                <a:latin typeface="+mj-lt"/>
              </a:rPr>
              <a:t>ECLÉTICA </a:t>
            </a:r>
          </a:p>
          <a:p>
            <a:pPr algn="just"/>
            <a:r>
              <a:rPr lang="pt-BR" sz="2400" b="1" dirty="0">
                <a:latin typeface="+mj-lt"/>
              </a:rPr>
              <a:t>RÍGIDA </a:t>
            </a:r>
          </a:p>
          <a:p>
            <a:pPr algn="just"/>
            <a:r>
              <a:rPr lang="pt-BR" sz="2400" b="1" dirty="0">
                <a:latin typeface="+mj-lt"/>
              </a:rPr>
              <a:t>FORMAL </a:t>
            </a:r>
          </a:p>
          <a:p>
            <a:pPr algn="just"/>
            <a:r>
              <a:rPr lang="pt-BR" sz="2400" b="1" dirty="0">
                <a:latin typeface="+mj-lt"/>
              </a:rPr>
              <a:t>ANALÍTICA </a:t>
            </a:r>
          </a:p>
          <a:p>
            <a:pPr algn="just"/>
            <a:r>
              <a:rPr lang="pt-BR" sz="2400" b="1" dirty="0">
                <a:latin typeface="+mj-lt"/>
              </a:rPr>
              <a:t>DIRIGENTE </a:t>
            </a:r>
          </a:p>
          <a:p>
            <a:pPr algn="just"/>
            <a:r>
              <a:rPr lang="pt-BR" sz="2400" b="1" dirty="0">
                <a:latin typeface="+mj-lt"/>
              </a:rPr>
              <a:t>NORMATIVA* </a:t>
            </a:r>
          </a:p>
        </p:txBody>
      </p:sp>
    </p:spTree>
    <p:extLst>
      <p:ext uri="{BB962C8B-B14F-4D97-AF65-F5344CB8AC3E}">
        <p14:creationId xmlns:p14="http://schemas.microsoft.com/office/powerpoint/2010/main" val="2215468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640161-D997-25B7-EDCA-A5F312970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0166"/>
            <a:ext cx="10515600" cy="760522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NATUREZA JURÍDICA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69C2190-D00F-B5E3-23D1-5C05B111D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725488" algn="just">
              <a:lnSpc>
                <a:spcPct val="150000"/>
              </a:lnSpc>
            </a:pPr>
            <a:r>
              <a:rPr lang="pt-BR" b="1" dirty="0">
                <a:latin typeface="+mj-lt"/>
              </a:rPr>
              <a:t>Ramo do Direito PÚBLICO </a:t>
            </a:r>
          </a:p>
          <a:p>
            <a:pPr marL="0" indent="725488" algn="just">
              <a:lnSpc>
                <a:spcPct val="150000"/>
              </a:lnSpc>
            </a:pPr>
            <a:r>
              <a:rPr lang="pt-BR" dirty="0">
                <a:latin typeface="+mj-lt"/>
              </a:rPr>
              <a:t>O Direito Público regula o </a:t>
            </a:r>
            <a:r>
              <a:rPr lang="pt-BR" b="0" i="0" dirty="0">
                <a:solidFill>
                  <a:srgbClr val="000000"/>
                </a:solidFill>
                <a:effectLst/>
                <a:latin typeface="+mj-lt"/>
              </a:rPr>
              <a:t>conjunto das normas jurídicas de natureza pública = relações em que o Estado é parte, tanto entre Estado e Particular, como as atividades e organização dos Poderes do Estado dentro de sua estrutura. </a:t>
            </a:r>
          </a:p>
        </p:txBody>
      </p:sp>
    </p:spTree>
    <p:extLst>
      <p:ext uri="{BB962C8B-B14F-4D97-AF65-F5344CB8AC3E}">
        <p14:creationId xmlns:p14="http://schemas.microsoft.com/office/powerpoint/2010/main" val="12646988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E9EA3-CE56-4CFA-694D-51D9398D6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E87902-CE87-EA52-4C26-BDD2F00FC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725715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ESTRUTURA DA CONSTITUIÇÃO FEDERAL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63BA6EF-F78C-F7EE-6CE4-2D3B687958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029"/>
            <a:ext cx="10515600" cy="4876799"/>
          </a:xfrm>
        </p:spPr>
        <p:txBody>
          <a:bodyPr>
            <a:normAutofit/>
          </a:bodyPr>
          <a:lstStyle/>
          <a:p>
            <a:pPr marL="0" indent="1435100" algn="just">
              <a:lnSpc>
                <a:spcPct val="100000"/>
              </a:lnSpc>
            </a:pPr>
            <a:r>
              <a:rPr lang="pt-BR" sz="2400" b="1" dirty="0">
                <a:latin typeface="+mj-lt"/>
              </a:rPr>
              <a:t>A CRFB/88 é formada por: PREÂMBULO, PARTE DOGMÁTICA ou CORPO, e ADCT – ATO DAS DISPOSIÇÕES CONSTITUCIONAIS TRANSITÓRIAS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pt-BR" sz="2400" b="1" dirty="0">
              <a:latin typeface="+mj-lt"/>
            </a:endParaRPr>
          </a:p>
          <a:p>
            <a:pPr marL="457200" indent="-457200" algn="just">
              <a:lnSpc>
                <a:spcPct val="100000"/>
              </a:lnSpc>
              <a:buAutoNum type="arabicParenR"/>
            </a:pPr>
            <a:r>
              <a:rPr lang="pt-BR" sz="2400" b="1" dirty="0">
                <a:latin typeface="+mj-lt"/>
              </a:rPr>
              <a:t>PREÂMBULO: </a:t>
            </a:r>
            <a:r>
              <a:rPr lang="pt-BR" sz="2400" dirty="0">
                <a:latin typeface="+mj-lt"/>
              </a:rPr>
              <a:t>Parte inicial que antecede a parte dogmática; 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dirty="0">
                <a:latin typeface="+mj-lt"/>
              </a:rPr>
              <a:t>Define as intenções do legislador constituinte; 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dirty="0">
                <a:latin typeface="+mj-lt"/>
              </a:rPr>
              <a:t>Orienta a INTERPRETAÇÃO das normas constitucionais;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dirty="0">
                <a:latin typeface="+mj-lt"/>
              </a:rPr>
              <a:t>Não tem relevância jurídica (STF), apenas política, histórica;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dirty="0">
                <a:latin typeface="+mj-lt"/>
              </a:rPr>
              <a:t>Não é de reprodução obrigatória pelos Estados.</a:t>
            </a:r>
          </a:p>
          <a:p>
            <a:pPr marL="0" indent="725488" algn="just">
              <a:lnSpc>
                <a:spcPct val="100000"/>
              </a:lnSpc>
              <a:buNone/>
            </a:pPr>
            <a:endParaRPr lang="pt-BR" sz="2400" dirty="0">
              <a:latin typeface="+mj-lt"/>
            </a:endParaRPr>
          </a:p>
          <a:p>
            <a:pPr marL="0" indent="725488" algn="just">
              <a:lnSpc>
                <a:spcPct val="100000"/>
              </a:lnSpc>
              <a:buNone/>
            </a:pPr>
            <a:endParaRPr lang="pt-B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737105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E9BE2-DC9C-A46F-6D55-781B8B080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F58A46-7A15-3694-BB21-48FD7CD2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725715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ESTRUTURA DA CONSTITUIÇÃO FEDERAL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DF10802-FBEC-1B3E-FFE5-2CE938B04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029"/>
            <a:ext cx="10515600" cy="4876799"/>
          </a:xfrm>
        </p:spPr>
        <p:txBody>
          <a:bodyPr>
            <a:normAutofit/>
          </a:bodyPr>
          <a:lstStyle/>
          <a:p>
            <a:pPr marL="0" indent="725488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2) PARTE DOGMÁTICA: É o texto constitucional propriamente dito, permanente. 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dirty="0">
                <a:latin typeface="+mj-lt"/>
              </a:rPr>
              <a:t>Consagra as normas essenciais à organização e ao funcionamento do Estado brasileiro, como as relativas aos direitos fundamentais, à estrutura do Estado federal e às competências de cada ente político, à organização dos poderes e da Administração Pública, à repartição de rendas, aos princípios fundamentais da ordem econômica e da ordem social. 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Dividida em NOVE TÍTULOS – do art. 1º ao 250 da CRFB/88. 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É a parte utilizada como PARÂMETRO para o controle de constitucionalidade. </a:t>
            </a:r>
          </a:p>
        </p:txBody>
      </p:sp>
    </p:spTree>
    <p:extLst>
      <p:ext uri="{BB962C8B-B14F-4D97-AF65-F5344CB8AC3E}">
        <p14:creationId xmlns:p14="http://schemas.microsoft.com/office/powerpoint/2010/main" val="11418913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7BF5A-6157-DA43-6EFE-148A0D5B0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FFC67B-69A8-2F15-D2D6-68F44A185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725715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ESTRUTURA DA CONSTITUIÇÃO FEDERAL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7C0C99F-5344-D339-021E-540DC7731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029"/>
            <a:ext cx="10515600" cy="4876799"/>
          </a:xfrm>
        </p:spPr>
        <p:txBody>
          <a:bodyPr>
            <a:normAutofit/>
          </a:bodyPr>
          <a:lstStyle/>
          <a:p>
            <a:pPr marL="0" indent="725488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3) ADCT – ATO DAS DISPOSIÇÕES CONSTITUCIONAIS TRANSITÓRIAS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Finalidade de integração entre a ordem anterior e a nova ordem constitucional. 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Os dispositivos do ADCT são formalmente constitucionais </a:t>
            </a:r>
            <a:r>
              <a:rPr lang="pt-BR" sz="2400" dirty="0">
                <a:latin typeface="+mj-lt"/>
              </a:rPr>
              <a:t>- têm o mesmo status jurídico e idêntica hierarquia à das demais normas da Constituição. 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O ADCT reúne dois grupos distintos de preceitos:</a:t>
            </a:r>
          </a:p>
          <a:p>
            <a:pPr marL="0" indent="1435100" algn="just">
              <a:lnSpc>
                <a:spcPct val="100000"/>
              </a:lnSpc>
              <a:buNone/>
            </a:pPr>
            <a:r>
              <a:rPr lang="pt-BR" sz="2400" dirty="0">
                <a:latin typeface="+mj-lt"/>
              </a:rPr>
              <a:t>a) os que contêm regras necessárias para assegurar uma harmoniosa </a:t>
            </a:r>
            <a:r>
              <a:rPr lang="pt-BR" sz="2400" b="1" dirty="0">
                <a:latin typeface="+mj-lt"/>
              </a:rPr>
              <a:t>transição do regime constitucional </a:t>
            </a:r>
            <a:r>
              <a:rPr lang="pt-BR" sz="2400" dirty="0">
                <a:latin typeface="+mj-lt"/>
              </a:rPr>
              <a:t>anterior para o novo regime constitucional;</a:t>
            </a:r>
          </a:p>
          <a:p>
            <a:pPr marL="0" indent="1435100" algn="just">
              <a:lnSpc>
                <a:spcPct val="100000"/>
              </a:lnSpc>
              <a:buNone/>
            </a:pPr>
            <a:r>
              <a:rPr lang="pt-BR" sz="2400" dirty="0">
                <a:latin typeface="+mj-lt"/>
              </a:rPr>
              <a:t>b) os que estabelecem regras que, embora não sejam relacionadas à transição de regime constitucional, têm caráter meramente transitório, </a:t>
            </a:r>
            <a:r>
              <a:rPr lang="pt-BR" sz="2400" b="1" dirty="0">
                <a:latin typeface="+mj-lt"/>
              </a:rPr>
              <a:t>têm sua eficácia jurídica exaurida tão logo ocorra a situação nelas prevista.</a:t>
            </a:r>
          </a:p>
        </p:txBody>
      </p:sp>
    </p:spTree>
    <p:extLst>
      <p:ext uri="{BB962C8B-B14F-4D97-AF65-F5344CB8AC3E}">
        <p14:creationId xmlns:p14="http://schemas.microsoft.com/office/powerpoint/2010/main" val="11709966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AC8376-2A6E-7947-8B82-97E4F7772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7C7003-2945-DDD9-7D5F-FDD542CAB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725715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CONSTITUIÇÃO FEDERAL DE 1988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D0F8AA7-3DB0-6A18-837F-5CA3B589A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029"/>
            <a:ext cx="10515600" cy="4876799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Art. 1º A </a:t>
            </a:r>
            <a:r>
              <a:rPr lang="pt-BR" sz="2400" b="1" i="0" u="sng" dirty="0">
                <a:solidFill>
                  <a:srgbClr val="000000"/>
                </a:solidFill>
                <a:effectLst/>
                <a:latin typeface="+mj-lt"/>
              </a:rPr>
              <a:t>República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pt-BR" sz="2400" b="1" i="0" u="sng" dirty="0">
                <a:solidFill>
                  <a:srgbClr val="000000"/>
                </a:solidFill>
                <a:effectLst/>
                <a:latin typeface="+mj-lt"/>
              </a:rPr>
              <a:t>Federativa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 do Brasil, formada pela </a:t>
            </a:r>
            <a:r>
              <a:rPr lang="pt-BR" sz="2400" b="1" i="0" u="sng" dirty="0">
                <a:solidFill>
                  <a:srgbClr val="000000"/>
                </a:solidFill>
                <a:effectLst/>
                <a:latin typeface="+mj-lt"/>
              </a:rPr>
              <a:t>união indissolúvel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dos Estados e Municípios e do Distrito Federal, constitui-se em Estado Democrático de Direito e tem como fundamentos:</a:t>
            </a:r>
          </a:p>
          <a:p>
            <a:pPr marL="725488" indent="0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I - a soberania;</a:t>
            </a:r>
          </a:p>
          <a:p>
            <a:pPr marL="725488" indent="0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II - a cidadania;</a:t>
            </a:r>
          </a:p>
          <a:p>
            <a:pPr marL="725488" indent="0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III - a dignidade da pessoa humana;</a:t>
            </a:r>
          </a:p>
          <a:p>
            <a:pPr marL="725488" indent="0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IV - os valores sociais do trabalho e da livre iniciativa;</a:t>
            </a:r>
          </a:p>
          <a:p>
            <a:pPr marL="725488" indent="0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V - o pluralismo político.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Parágrafo único. Todo o poder emana do povo, que o exerce por meio de representantes eleitos ou diretamente, nos termos desta Constituição.</a:t>
            </a:r>
          </a:p>
        </p:txBody>
      </p:sp>
    </p:spTree>
    <p:extLst>
      <p:ext uri="{BB962C8B-B14F-4D97-AF65-F5344CB8AC3E}">
        <p14:creationId xmlns:p14="http://schemas.microsoft.com/office/powerpoint/2010/main" val="2028733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2ED64C-3844-29AB-FCD2-CCB1AF5D3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DB5A24-3A35-AB1F-2B21-07BE39FF6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0166"/>
            <a:ext cx="10515600" cy="760522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OBJETO DO DIREITO CONSTITUCIONAL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CD2772-E967-A88E-8DAD-DEE05F58D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lvl="1" indent="725488" algn="just">
              <a:lnSpc>
                <a:spcPct val="150000"/>
              </a:lnSpc>
              <a:buNone/>
            </a:pPr>
            <a:r>
              <a:rPr lang="pt-BR" sz="2800" b="1" dirty="0">
                <a:latin typeface="+mj-lt"/>
              </a:rPr>
              <a:t>CONSTITUIÇÃO FEDERAL  </a:t>
            </a:r>
          </a:p>
          <a:p>
            <a:pPr marL="0" indent="725488" algn="just">
              <a:lnSpc>
                <a:spcPct val="150000"/>
              </a:lnSpc>
              <a:buNone/>
            </a:pPr>
            <a:r>
              <a:rPr lang="pt-BR" b="1" i="0" dirty="0">
                <a:effectLst/>
                <a:latin typeface="+mj-lt"/>
              </a:rPr>
              <a:t>Lei fundamental e suprema de um Estado</a:t>
            </a:r>
            <a:r>
              <a:rPr lang="pt-BR" b="0" i="0" dirty="0">
                <a:effectLst/>
                <a:latin typeface="+mj-lt"/>
              </a:rPr>
              <a:t>, que define sua organização e estrutura, dispõe sobre os seus órgãos e competências, a separação de poderes, a aquisição e exercício de poder e a limitação de poder – feita, principalmente, pela previsão de direitos e garantias fundamentais. </a:t>
            </a:r>
          </a:p>
          <a:p>
            <a:pPr marL="0" indent="0" algn="just">
              <a:buNone/>
            </a:pPr>
            <a:endParaRPr lang="pt-BR" sz="2400" dirty="0">
              <a:latin typeface="+mj-lt"/>
            </a:endParaRPr>
          </a:p>
          <a:p>
            <a:pPr marL="0" indent="0" algn="just">
              <a:buNone/>
            </a:pPr>
            <a:r>
              <a:rPr lang="pt-BR" sz="2400" dirty="0">
                <a:latin typeface="+mj-lt"/>
              </a:rPr>
              <a:t> </a:t>
            </a:r>
            <a:br>
              <a:rPr lang="pt-BR" sz="2400" dirty="0">
                <a:latin typeface="+mj-lt"/>
              </a:rPr>
            </a:br>
            <a:endParaRPr lang="pt-BR" sz="2400" b="1" i="0" dirty="0"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6313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31586D-3F8A-5D14-3EDA-72327059D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98EBB4-A08D-E235-B816-DD0A424F0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0166"/>
            <a:ext cx="10515600" cy="760522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HIERARQUIA DAS NORMAS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B02C0A-0B50-6F0F-DD4D-0011BF7FF7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>
            <a:normAutofit lnSpcReduction="10000"/>
          </a:bodyPr>
          <a:lstStyle/>
          <a:p>
            <a:pPr marL="0" indent="711200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1º CONSTITUIÇÃO FEDERAL + EMENDAS CONSTITUCIONAIS + TRATADOS INTERNACIONAIS DE DIREITOS HUMANOS APROVADOS PELO RITO DO ART. 5º, §3º, CRFB/88 </a:t>
            </a:r>
          </a:p>
          <a:p>
            <a:pPr marL="0" indent="711200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2º TRATADOS INTERNACIONAIS DE DIREITOS HUMANOS aprovados sem rito especial = STATUS SUPRALEGAL </a:t>
            </a:r>
          </a:p>
          <a:p>
            <a:pPr marL="0" indent="711200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3º LEIS ORDINÁRIAS e LEIS COMPLEMENTARES, MEDIDAS PROVISÓRIAS</a:t>
            </a:r>
          </a:p>
          <a:p>
            <a:pPr marL="0" indent="711200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4º ATOS NORMATIVOS SECUNDÁRIOS – Resoluções, Portarias, Decretos regulamentares </a:t>
            </a:r>
            <a:endParaRPr lang="pt-BR" sz="2400" b="1" i="0" dirty="0"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38711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A6A131-105F-8A26-9A54-7720BC507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9543"/>
            <a:ext cx="10515600" cy="631145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FONTES FORMAIS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57CD2AC-A2D2-CC59-A5F3-E4369CBF9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b="1" dirty="0">
                <a:latin typeface="+mj-lt"/>
              </a:rPr>
              <a:t>FONTE IMEDIATA: CONSTITUIÇÃO FEDERAL </a:t>
            </a:r>
          </a:p>
          <a:p>
            <a:endParaRPr lang="pt-BR" sz="2400" dirty="0">
              <a:latin typeface="+mj-lt"/>
            </a:endParaRPr>
          </a:p>
          <a:p>
            <a:r>
              <a:rPr lang="pt-BR" sz="2400" b="1" dirty="0">
                <a:latin typeface="+mj-lt"/>
              </a:rPr>
              <a:t>FONTES MEDIATAS: </a:t>
            </a:r>
          </a:p>
          <a:p>
            <a:pPr marL="514350" indent="-514350" algn="just">
              <a:buAutoNum type="arabicParenR"/>
            </a:pPr>
            <a:r>
              <a:rPr lang="pt-BR" sz="2400" b="1" dirty="0">
                <a:latin typeface="+mj-lt"/>
              </a:rPr>
              <a:t>DOUTRINA</a:t>
            </a:r>
            <a:r>
              <a:rPr lang="pt-BR" sz="2400" dirty="0">
                <a:latin typeface="+mj-lt"/>
              </a:rPr>
              <a:t>: produção intelectual dos juristas, que serve de vetor de interpretação e produção normativa; </a:t>
            </a:r>
          </a:p>
          <a:p>
            <a:pPr marL="514350" indent="-514350" algn="just">
              <a:buAutoNum type="arabicParenR"/>
            </a:pPr>
            <a:r>
              <a:rPr lang="pt-BR" sz="2400" b="1" dirty="0">
                <a:latin typeface="+mj-lt"/>
              </a:rPr>
              <a:t>JURISPRUDÊNCIA</a:t>
            </a:r>
            <a:r>
              <a:rPr lang="pt-BR" sz="2400" dirty="0">
                <a:latin typeface="+mj-lt"/>
              </a:rPr>
              <a:t>: conjunto de decisões dos Tribunais – papel importante na interpretação e aplicação das normas constitucionais; </a:t>
            </a:r>
          </a:p>
          <a:p>
            <a:pPr marL="514350" indent="-514350" algn="just">
              <a:buAutoNum type="arabicParenR"/>
            </a:pPr>
            <a:r>
              <a:rPr lang="pt-BR" sz="2400" b="1" dirty="0">
                <a:latin typeface="+mj-lt"/>
              </a:rPr>
              <a:t>COSTUMES</a:t>
            </a:r>
            <a:r>
              <a:rPr lang="pt-BR" sz="2400" dirty="0">
                <a:latin typeface="+mj-lt"/>
              </a:rPr>
              <a:t>: regras sociais resultantes de uma prática reiterada e prolongada na sociedade, sendo considerado por esta sociedade como de observância obrigatória. </a:t>
            </a:r>
            <a:endParaRPr lang="pt-BR" sz="2400" b="1" dirty="0">
              <a:latin typeface="+mj-lt"/>
            </a:endParaRPr>
          </a:p>
          <a:p>
            <a:pPr marL="0" indent="1074738" algn="just">
              <a:buNone/>
            </a:pPr>
            <a:endParaRPr lang="pt-BR" sz="2400" dirty="0">
              <a:latin typeface="+mj-lt"/>
            </a:endParaRPr>
          </a:p>
          <a:p>
            <a:pPr marL="0" indent="0">
              <a:buNone/>
            </a:pPr>
            <a:endParaRPr lang="pt-B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27712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5E775E-E438-C21C-4B26-229875D92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863374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SENTIDOS DA CONSTITUIÇÃO FEDERAL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63998A-4E43-158B-7F63-E117B6FD67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b="1" dirty="0">
                <a:latin typeface="+mj-lt"/>
              </a:rPr>
              <a:t>CONSTITUIÇÃO EM </a:t>
            </a:r>
            <a:r>
              <a:rPr lang="pt-BR" b="1" dirty="0">
                <a:solidFill>
                  <a:srgbClr val="FF0000"/>
                </a:solidFill>
                <a:latin typeface="+mj-lt"/>
              </a:rPr>
              <a:t>S</a:t>
            </a:r>
            <a:r>
              <a:rPr lang="pt-BR" b="1" dirty="0">
                <a:latin typeface="+mj-lt"/>
              </a:rPr>
              <a:t>ENTIDO </a:t>
            </a:r>
            <a:r>
              <a:rPr lang="pt-BR" b="1" dirty="0">
                <a:solidFill>
                  <a:srgbClr val="FF0000"/>
                </a:solidFill>
                <a:latin typeface="+mj-lt"/>
              </a:rPr>
              <a:t>S</a:t>
            </a:r>
            <a:r>
              <a:rPr lang="pt-BR" b="1" dirty="0">
                <a:latin typeface="+mj-lt"/>
              </a:rPr>
              <a:t>OCIOLÓGICO – Ferdinand </a:t>
            </a:r>
            <a:r>
              <a:rPr lang="pt-BR" b="1" dirty="0" err="1">
                <a:latin typeface="+mj-lt"/>
              </a:rPr>
              <a:t>La</a:t>
            </a:r>
            <a:r>
              <a:rPr lang="pt-BR" b="1" dirty="0" err="1">
                <a:solidFill>
                  <a:srgbClr val="FF0000"/>
                </a:solidFill>
                <a:latin typeface="+mj-lt"/>
              </a:rPr>
              <a:t>ss</a:t>
            </a:r>
            <a:r>
              <a:rPr lang="pt-BR" b="1" dirty="0" err="1">
                <a:latin typeface="+mj-lt"/>
              </a:rPr>
              <a:t>alle</a:t>
            </a:r>
            <a:endParaRPr lang="pt-BR" b="1" dirty="0">
              <a:latin typeface="+mj-lt"/>
            </a:endParaRPr>
          </a:p>
          <a:p>
            <a:pPr marL="0" indent="711200" algn="just">
              <a:buNone/>
            </a:pPr>
            <a:r>
              <a:rPr lang="pt-BR" dirty="0">
                <a:latin typeface="+mj-lt"/>
              </a:rPr>
              <a:t>O texto da Constituição seria resultado da realidade social do País, das forças sociais que imperam na sociedade em determinada contexto histórico.</a:t>
            </a:r>
          </a:p>
          <a:p>
            <a:pPr marL="0" indent="711200" algn="just">
              <a:buNone/>
            </a:pPr>
            <a:r>
              <a:rPr lang="pt-BR" dirty="0">
                <a:latin typeface="+mj-lt"/>
              </a:rPr>
              <a:t>A Constituição reúne os valores da sociedade em um documento formal – é a </a:t>
            </a:r>
            <a:r>
              <a:rPr lang="pt-BR" b="1" dirty="0">
                <a:latin typeface="+mj-lt"/>
              </a:rPr>
              <a:t>SOMA DOS FATORES REAIS DE PODER</a:t>
            </a:r>
            <a:r>
              <a:rPr lang="pt-BR" dirty="0">
                <a:latin typeface="+mj-lt"/>
              </a:rPr>
              <a:t>. 	</a:t>
            </a:r>
          </a:p>
          <a:p>
            <a:pPr marL="0" indent="711200" algn="just">
              <a:buNone/>
            </a:pPr>
            <a:r>
              <a:rPr lang="pt-BR" dirty="0">
                <a:latin typeface="+mj-lt"/>
              </a:rPr>
              <a:t>A Constituição escrita que não correspondesse aos fatores reais de poder, seria </a:t>
            </a:r>
            <a:r>
              <a:rPr lang="pt-BR" b="1" dirty="0">
                <a:latin typeface="+mj-lt"/>
              </a:rPr>
              <a:t>MERA FOLHA DE PAPEL </a:t>
            </a:r>
            <a:r>
              <a:rPr lang="pt-BR" dirty="0">
                <a:latin typeface="+mj-lt"/>
              </a:rPr>
              <a:t>– sem validade jurídica. </a:t>
            </a:r>
          </a:p>
        </p:txBody>
      </p:sp>
    </p:spTree>
    <p:extLst>
      <p:ext uri="{BB962C8B-B14F-4D97-AF65-F5344CB8AC3E}">
        <p14:creationId xmlns:p14="http://schemas.microsoft.com/office/powerpoint/2010/main" val="1490490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1B08A-360E-DB03-06D5-5982D9B94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080F94-0950-1894-A554-592C1D91F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863374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SENTIDOS DA CONSTITUIÇÃO FEDERAL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8E07015-9A46-F6D1-5732-EC49A60B5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>
                <a:latin typeface="+mj-lt"/>
              </a:rPr>
              <a:t>CONSTITUIÇÃO EM SENTIDO POLÍ</a:t>
            </a:r>
            <a:r>
              <a:rPr lang="pt-BR" b="1" dirty="0">
                <a:solidFill>
                  <a:srgbClr val="FF0000"/>
                </a:solidFill>
                <a:latin typeface="+mj-lt"/>
              </a:rPr>
              <a:t>TT</a:t>
            </a:r>
            <a:r>
              <a:rPr lang="pt-BR" b="1" dirty="0">
                <a:latin typeface="+mj-lt"/>
              </a:rPr>
              <a:t>ICO – CARL SCHMI</a:t>
            </a:r>
            <a:r>
              <a:rPr lang="pt-BR" b="1" dirty="0">
                <a:solidFill>
                  <a:srgbClr val="FF0000"/>
                </a:solidFill>
                <a:latin typeface="+mj-lt"/>
              </a:rPr>
              <a:t>TT</a:t>
            </a:r>
            <a:r>
              <a:rPr lang="pt-BR" b="1" dirty="0">
                <a:latin typeface="+mj-lt"/>
              </a:rPr>
              <a:t> </a:t>
            </a:r>
          </a:p>
          <a:p>
            <a:pPr marL="0" indent="711200">
              <a:buNone/>
            </a:pPr>
            <a:r>
              <a:rPr lang="pt-BR" dirty="0">
                <a:latin typeface="+mj-lt"/>
              </a:rPr>
              <a:t>A Constituição é uma </a:t>
            </a:r>
            <a:r>
              <a:rPr lang="pt-BR" b="1" dirty="0">
                <a:latin typeface="+mj-lt"/>
              </a:rPr>
              <a:t>decisão política fundamental. </a:t>
            </a:r>
          </a:p>
          <a:p>
            <a:pPr marL="0" indent="711200">
              <a:buNone/>
            </a:pPr>
            <a:r>
              <a:rPr lang="pt-BR" b="1" dirty="0">
                <a:latin typeface="+mj-lt"/>
              </a:rPr>
              <a:t>Distinção entre Constituição e leis constitucionais:</a:t>
            </a:r>
          </a:p>
          <a:p>
            <a:pPr marL="0" indent="711200" algn="just">
              <a:buNone/>
            </a:pPr>
            <a:r>
              <a:rPr lang="pt-BR" b="1" dirty="0">
                <a:latin typeface="+mj-lt"/>
              </a:rPr>
              <a:t>Constituição – </a:t>
            </a:r>
            <a:r>
              <a:rPr lang="pt-BR" dirty="0">
                <a:latin typeface="+mj-lt"/>
              </a:rPr>
              <a:t>normas que versam sobre as matérias de grande relevância jurídica:  organização do Estado, princípio democrático, direitos fundamentais;</a:t>
            </a:r>
          </a:p>
          <a:p>
            <a:pPr marL="0" indent="711200" algn="just">
              <a:buNone/>
            </a:pPr>
            <a:r>
              <a:rPr lang="pt-BR" b="1" dirty="0">
                <a:latin typeface="+mj-lt"/>
              </a:rPr>
              <a:t>Leis constitucionais - </a:t>
            </a:r>
            <a:r>
              <a:rPr lang="pt-BR" dirty="0">
                <a:latin typeface="+mj-lt"/>
              </a:rPr>
              <a:t>as demais normas integrantes do texto da Constituição, mas que não versam sobre as matérias de decisão política fundamental.</a:t>
            </a:r>
          </a:p>
        </p:txBody>
      </p:sp>
    </p:spTree>
    <p:extLst>
      <p:ext uri="{BB962C8B-B14F-4D97-AF65-F5344CB8AC3E}">
        <p14:creationId xmlns:p14="http://schemas.microsoft.com/office/powerpoint/2010/main" val="999313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345DE-16D7-0EA4-7A50-5AAB3422C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4080A5-69B9-382B-5029-CA34A59E5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863374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SENTIDOS DA CONSTITUIÇÃO FEDERAL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62ACC6-5693-4525-9F54-CA892A619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b="1" dirty="0">
                <a:latin typeface="+mj-lt"/>
              </a:rPr>
              <a:t>CONSTITUIÇÃO EM SENTIDO JURÍDI</a:t>
            </a:r>
            <a:r>
              <a:rPr lang="pt-BR" b="1" dirty="0">
                <a:solidFill>
                  <a:srgbClr val="FF0000"/>
                </a:solidFill>
                <a:latin typeface="+mj-lt"/>
              </a:rPr>
              <a:t>K</a:t>
            </a:r>
            <a:r>
              <a:rPr lang="pt-BR" b="1" dirty="0">
                <a:latin typeface="+mj-lt"/>
              </a:rPr>
              <a:t>O – HANS </a:t>
            </a:r>
            <a:r>
              <a:rPr lang="pt-BR" b="1" dirty="0">
                <a:solidFill>
                  <a:srgbClr val="FF0000"/>
                </a:solidFill>
                <a:latin typeface="+mj-lt"/>
              </a:rPr>
              <a:t>K</a:t>
            </a:r>
            <a:r>
              <a:rPr lang="pt-BR" b="1" dirty="0">
                <a:latin typeface="+mj-lt"/>
              </a:rPr>
              <a:t>ELSEN</a:t>
            </a:r>
          </a:p>
          <a:p>
            <a:pPr marL="0" indent="623888" algn="just">
              <a:buNone/>
            </a:pPr>
            <a:r>
              <a:rPr lang="pt-BR" b="1" dirty="0">
                <a:latin typeface="+mj-lt"/>
              </a:rPr>
              <a:t>A Constituição consiste num sistema de normas JURÍDICAS </a:t>
            </a:r>
            <a:r>
              <a:rPr lang="pt-BR" dirty="0">
                <a:latin typeface="+mj-lt"/>
              </a:rPr>
              <a:t>– norma fundamental do Estado, suprema, que valida todo o ordenamento jurídico. </a:t>
            </a:r>
          </a:p>
          <a:p>
            <a:pPr marL="0" indent="623888" algn="just">
              <a:buNone/>
            </a:pPr>
            <a:r>
              <a:rPr lang="pt-BR" b="1" dirty="0">
                <a:latin typeface="+mj-lt"/>
              </a:rPr>
              <a:t>Kelsen desenvolveu dois sentidos para a palavra Constituição: sentido lógico-jurídico e sentido jurídico-positivo: </a:t>
            </a:r>
          </a:p>
          <a:p>
            <a:pPr marL="0" indent="1074738" algn="just">
              <a:buNone/>
            </a:pPr>
            <a:r>
              <a:rPr lang="pt-BR" b="1" dirty="0">
                <a:latin typeface="+mj-lt"/>
              </a:rPr>
              <a:t>Sentido jurídico-positivo - </a:t>
            </a:r>
            <a:r>
              <a:rPr lang="pt-BR" dirty="0">
                <a:latin typeface="+mj-lt"/>
              </a:rPr>
              <a:t>Constituição corresponde à norma positiva suprema, que regula a criação de outras normas. </a:t>
            </a:r>
          </a:p>
          <a:p>
            <a:pPr marL="0" indent="1074738" algn="just">
              <a:buNone/>
            </a:pPr>
            <a:r>
              <a:rPr lang="pt-BR" b="1" dirty="0">
                <a:latin typeface="+mj-lt"/>
              </a:rPr>
              <a:t>Sentido lógico-jurídico -  norma fundamental hipotética, </a:t>
            </a:r>
            <a:r>
              <a:rPr lang="pt-BR" dirty="0">
                <a:latin typeface="+mj-lt"/>
              </a:rPr>
              <a:t>cuja função é servir de fundamento da validade da Constituição positivada. </a:t>
            </a:r>
          </a:p>
        </p:txBody>
      </p:sp>
    </p:spTree>
    <p:extLst>
      <p:ext uri="{BB962C8B-B14F-4D97-AF65-F5344CB8AC3E}">
        <p14:creationId xmlns:p14="http://schemas.microsoft.com/office/powerpoint/2010/main" val="16976646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6169</TotalTime>
  <Words>2334</Words>
  <Application>Microsoft Office PowerPoint</Application>
  <PresentationFormat>Widescreen</PresentationFormat>
  <Paragraphs>195</Paragraphs>
  <Slides>33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7" baseType="lpstr">
      <vt:lpstr>Arial</vt:lpstr>
      <vt:lpstr>Calibri</vt:lpstr>
      <vt:lpstr>Calibri Light</vt:lpstr>
      <vt:lpstr>Tema do Office</vt:lpstr>
      <vt:lpstr>Apresentação do PowerPoint</vt:lpstr>
      <vt:lpstr>O QUE É DIREITO CONSTITUCIONAL? </vt:lpstr>
      <vt:lpstr>NATUREZA JURÍDICA</vt:lpstr>
      <vt:lpstr>OBJETO DO DIREITO CONSTITUCIONAL</vt:lpstr>
      <vt:lpstr>HIERARQUIA DAS NORMAS </vt:lpstr>
      <vt:lpstr>FONTES FORMAIS </vt:lpstr>
      <vt:lpstr>SENTIDOS DA CONSTITUIÇÃO FEDERAL </vt:lpstr>
      <vt:lpstr>SENTIDOS DA CONSTITUIÇÃO FEDERAL </vt:lpstr>
      <vt:lpstr>SENTIDOS DA CONSTITUIÇÃO FEDERAL </vt:lpstr>
      <vt:lpstr>SENTIDOS DA CONSTITUIÇÃO FEDERAL </vt:lpstr>
      <vt:lpstr>APLICABILIDADE E EFICÁCIA DAS NORMAS CONSTITUCIONAIS</vt:lpstr>
      <vt:lpstr>APLICABILIDADE E EFICÁCIA DAS NORMAS CONSTITUCIONAIS</vt:lpstr>
      <vt:lpstr>APLICABILIDADE E EFICÁCIA DAS NORMAS CONSTITUCIONAIS</vt:lpstr>
      <vt:lpstr>APLICABILIDADE E EFICÁCIA DAS NORMAS CONSTITUCIONAIS</vt:lpstr>
      <vt:lpstr>Apresentação do PowerPoint</vt:lpstr>
      <vt:lpstr>CLASSIFICAÇÃO QUANTO A ORIGEM</vt:lpstr>
      <vt:lpstr>CLASSIFICAÇÃO QUANTO A ORIGEM</vt:lpstr>
      <vt:lpstr>CLASSIFICAÇÃO QUANTO A FORMA </vt:lpstr>
      <vt:lpstr>CLASSIFICAÇÃO QUANTO A EXTENSÃO </vt:lpstr>
      <vt:lpstr>CLASSIFICAÇÃO QUANTO AO CONTEÚDO </vt:lpstr>
      <vt:lpstr>CLASSIFICAÇÃO QUANTO AO MODO DE ELABORAÇÃO </vt:lpstr>
      <vt:lpstr>CLASSIFICAÇÃO QUANTO A ALTERABILIDADE/ESTABILIDADE</vt:lpstr>
      <vt:lpstr>CLASSIFICAÇÃO QUANTO À FINALIDADE </vt:lpstr>
      <vt:lpstr>CLASSIFICAÇÃO QUANTO À FINALIDADE </vt:lpstr>
      <vt:lpstr>CLASSIFICAÇÃO QUANTO À DOGMÁTICA</vt:lpstr>
      <vt:lpstr>CLASSIFICAÇÃO QUANTO A SISTEMÁTICA </vt:lpstr>
      <vt:lpstr>CLASSIFICAÇÃO QUANTO À CORRESPONDÊNCIA COM A REALIDADE</vt:lpstr>
      <vt:lpstr>Apresentação do PowerPoint</vt:lpstr>
      <vt:lpstr>CLASSIFICAÇÃO DA CONSTITUIÇÃO FEDERAL DE 1988</vt:lpstr>
      <vt:lpstr>ESTRUTURA DA CONSTITUIÇÃO FEDERAL </vt:lpstr>
      <vt:lpstr>ESTRUTURA DA CONSTITUIÇÃO FEDERAL </vt:lpstr>
      <vt:lpstr>ESTRUTURA DA CONSTITUIÇÃO FEDERAL </vt:lpstr>
      <vt:lpstr>CONSTITUIÇÃO FEDERAL DE 1988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Microsoft Office</dc:creator>
  <cp:lastModifiedBy>Maria Luiza Ropsson</cp:lastModifiedBy>
  <cp:revision>104</cp:revision>
  <dcterms:created xsi:type="dcterms:W3CDTF">2021-06-22T21:26:40Z</dcterms:created>
  <dcterms:modified xsi:type="dcterms:W3CDTF">2024-02-04T13:23:18Z</dcterms:modified>
</cp:coreProperties>
</file>