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</p:sldMasterIdLst>
  <p:sldIdLst>
    <p:sldId id="256" r:id="rId2"/>
    <p:sldId id="283" r:id="rId3"/>
    <p:sldId id="284" r:id="rId4"/>
    <p:sldId id="285" r:id="rId5"/>
    <p:sldId id="286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9" r:id="rId16"/>
    <p:sldId id="300" r:id="rId17"/>
    <p:sldId id="302" r:id="rId18"/>
    <p:sldId id="303" r:id="rId19"/>
    <p:sldId id="301" r:id="rId20"/>
    <p:sldId id="335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FA9778AC-EAD4-41AA-BA75-B4E9E014101E}">
          <p14:sldIdLst>
            <p14:sldId id="256"/>
            <p14:sldId id="283"/>
            <p14:sldId id="284"/>
            <p14:sldId id="285"/>
            <p14:sldId id="286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9"/>
            <p14:sldId id="300"/>
            <p14:sldId id="302"/>
            <p14:sldId id="303"/>
            <p14:sldId id="301"/>
            <p14:sldId id="3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61"/>
    <p:restoredTop sz="94650"/>
  </p:normalViewPr>
  <p:slideViewPr>
    <p:cSldViewPr snapToGrid="0" snapToObjects="1">
      <p:cViewPr varScale="1">
        <p:scale>
          <a:sx n="61" d="100"/>
          <a:sy n="61" d="100"/>
        </p:scale>
        <p:origin x="12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3A042F-8331-D441-8133-0D353ADD1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ABC041-4E53-434A-9080-0B69B17CB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8AD738-FA9C-F043-8E63-F527C1C4A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00C3A2-9AE0-984C-913D-E3E2B960E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02F5D8-CC33-D84A-9BE8-4CC59D64A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628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BEAD3C-11F3-F543-AD63-71E65C8D3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582B5D7-D8F4-7246-AC15-8804A5BDC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BF60AB-78A5-9A44-B781-F0328F34E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A885F4-25E1-CB46-A525-08891856F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2DE297-56FE-C64B-8A9D-E48AE827B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367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4D23403-157B-6946-9407-784F4F21C9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0E13DC7-F3A5-EE48-94D6-63EBB6128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E2DB80-CD4E-364E-9F6F-A9C07C83C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D288B5-AC02-8E49-A2F4-BC933D1C3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F2CCBA-0815-C74D-8282-543A219A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22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30C870-FF8B-F043-9EB9-CF7BEEE80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968520-0B44-F547-9269-338AB5E6D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888143-4EDC-8845-9584-AE002C75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FD73D5C-40F0-674C-B061-A6AC13ED9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6CBBE7-A487-9149-A5D0-A5FFAD93A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203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1F217E-3338-0D4F-AE15-A3B3F9049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68D7004-8511-634F-ADA2-39303EB4D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0F4A0E-E07F-6741-BD00-80F73CAD7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3691A3-3DF2-6741-8670-EBDA9ACB6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0AF27A-1AA5-8544-BF65-37E48B6BD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931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07AED7-FE5A-C74F-8E6E-071DA375C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96919D-9E2B-6441-811C-439C80192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3ACE90-69A7-AE46-867F-B1ACDD83D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6B8CBC8-E55D-D649-8AE6-64BD9964B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7F9F64-81B7-6D48-A848-5CEAEDEC9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514887A-B60E-E842-9AC5-B231CC8D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727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A26EC3-0364-5C49-B1EC-92B7E0C88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4C58EC0-4CC7-894C-8B69-856D46C58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7AF68F-D492-7841-A3F1-FA5473A63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F90511D-AC2A-6046-BAED-E26D862F0B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16D068-0386-1C4C-949F-947D2D3D4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44ED206-0D27-EE4E-B7BB-D9E7E5FC5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05FA063-9646-C848-AE98-6FDDE14A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B6625DF-082A-9542-B9A7-41D26FB0D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873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501AD7-D7BD-7A46-AEE9-8F2FCA1BA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CB7F866-6470-764C-A149-855AEBD8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CFF5EB3-7D4A-1647-A098-3B14DFF11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0967781-9D78-8B41-9BA2-5860876F1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23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8F903DE-C912-D44B-A362-9500B8B39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C2AE358-D955-3C4A-9948-FDF417A7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71F2B99-ED7D-164E-9443-3679D708C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613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31843-6F68-4945-8ECB-2C37806F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5F318D-39F6-F745-BACB-9B76E70EA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3C82F8F-6181-DB41-91D9-61D455E0F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32351C-A876-5346-9256-9C41C76A9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2963085-DDC5-DE41-8501-D137BEBFA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7588502-76F5-C145-9DE7-C51019DA3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49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C71997-3F1D-CB46-ABE3-61C0B0CAE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FB98F7E-0C76-AC45-8DE2-885D9E6CD7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48AE52D-884F-4340-8A65-B463F364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4C08342-31AE-A549-A06D-EB9D8620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AE10FDE-9A2C-D24E-88B8-05A1760A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A4E42C-F55A-C34B-A751-8D62D8BAE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960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03412D8-C792-9942-9CC8-0ABF53BE9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B49E1C4-B196-AD40-9740-78E45B99D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CF9E31-006C-0741-AA5E-8695174B98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1EA68-8A02-324D-AB6F-796072CEF144}" type="datetimeFigureOut">
              <a:rPr lang="pt-BR" smtClean="0"/>
              <a:pPr/>
              <a:t>04/02/2024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7989BD-284D-7447-8161-28FC58AA3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BC00F4-A646-C245-BBB5-B5DD1AE137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231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19A464B-1643-8C37-A292-BFFE9280C989}"/>
              </a:ext>
            </a:extLst>
          </p:cNvPr>
          <p:cNvSpPr txBox="1"/>
          <p:nvPr/>
        </p:nvSpPr>
        <p:spPr>
          <a:xfrm>
            <a:off x="3171200" y="288544"/>
            <a:ext cx="184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t-BR" sz="2800" b="1" u="sng" dirty="0">
              <a:solidFill>
                <a:schemeClr val="bg1"/>
              </a:solidFill>
            </a:endParaRPr>
          </a:p>
        </p:txBody>
      </p:sp>
      <p:pic>
        <p:nvPicPr>
          <p:cNvPr id="4" name="Picture 2" descr="Login | Portal do Aluno Del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16" y="1901831"/>
            <a:ext cx="7541227" cy="272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A2432A1-8705-888E-4084-23BA639F82AC}"/>
              </a:ext>
            </a:extLst>
          </p:cNvPr>
          <p:cNvSpPr txBox="1"/>
          <p:nvPr/>
        </p:nvSpPr>
        <p:spPr>
          <a:xfrm>
            <a:off x="7072313" y="288544"/>
            <a:ext cx="2600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@dedicacaodelta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36BFDAA-F982-BB48-59F5-8130850C26F8}"/>
              </a:ext>
            </a:extLst>
          </p:cNvPr>
          <p:cNvSpPr txBox="1"/>
          <p:nvPr/>
        </p:nvSpPr>
        <p:spPr>
          <a:xfrm>
            <a:off x="2291357" y="4635347"/>
            <a:ext cx="81404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j-lt"/>
              </a:rPr>
              <a:t>CONSTITUIÇÃO FEDERAL DE 1988 </a:t>
            </a:r>
          </a:p>
          <a:p>
            <a:pPr algn="ctr"/>
            <a:r>
              <a:rPr lang="pt-BR" sz="2800" b="1" dirty="0" err="1">
                <a:latin typeface="+mj-lt"/>
              </a:rPr>
              <a:t>Profª</a:t>
            </a:r>
            <a:r>
              <a:rPr lang="pt-BR" sz="2800" b="1" dirty="0">
                <a:latin typeface="+mj-lt"/>
              </a:rPr>
              <a:t> Maria Luiza Ropsson</a:t>
            </a:r>
          </a:p>
        </p:txBody>
      </p:sp>
    </p:spTree>
    <p:extLst>
      <p:ext uri="{BB962C8B-B14F-4D97-AF65-F5344CB8AC3E}">
        <p14:creationId xmlns:p14="http://schemas.microsoft.com/office/powerpoint/2010/main" val="953404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11AFC3-0A83-0947-FE6C-04FC1060C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759"/>
            <a:ext cx="10515600" cy="665929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OBJETIVOS DA RFB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7D73A21-BA48-F991-8AE3-41CC6DBA6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0" i="0" dirty="0">
                <a:solidFill>
                  <a:srgbClr val="000000"/>
                </a:solidFill>
                <a:effectLst/>
                <a:latin typeface="+mj-lt"/>
              </a:rPr>
              <a:t>Art. 3º Constituem objetivos fundamentais da República Federativa do Brasil:</a:t>
            </a:r>
          </a:p>
          <a:p>
            <a:pPr marL="0" indent="725488" algn="just">
              <a:buNone/>
            </a:pPr>
            <a:r>
              <a:rPr lang="pt-BR" b="0" i="0" dirty="0">
                <a:solidFill>
                  <a:srgbClr val="000000"/>
                </a:solidFill>
                <a:effectLst/>
                <a:latin typeface="+mj-lt"/>
              </a:rPr>
              <a:t>I - construir uma sociedade livre, justa e solidária;</a:t>
            </a:r>
          </a:p>
          <a:p>
            <a:pPr marL="0" indent="725488" algn="just">
              <a:buNone/>
            </a:pPr>
            <a:r>
              <a:rPr lang="pt-BR" b="0" i="0" dirty="0">
                <a:solidFill>
                  <a:srgbClr val="000000"/>
                </a:solidFill>
                <a:effectLst/>
                <a:latin typeface="+mj-lt"/>
              </a:rPr>
              <a:t>II - garantir o desenvolvimento nacional;</a:t>
            </a:r>
          </a:p>
          <a:p>
            <a:pPr marL="0" indent="725488" algn="just">
              <a:buNone/>
            </a:pPr>
            <a:r>
              <a:rPr lang="pt-BR" b="0" i="0" dirty="0">
                <a:solidFill>
                  <a:srgbClr val="000000"/>
                </a:solidFill>
                <a:effectLst/>
                <a:latin typeface="+mj-lt"/>
              </a:rPr>
              <a:t>III - erradicar a pobreza e a marginalização e reduzir as desigualdades sociais e regionais;</a:t>
            </a:r>
          </a:p>
          <a:p>
            <a:pPr marL="0" indent="725488" algn="just">
              <a:buNone/>
            </a:pPr>
            <a:r>
              <a:rPr lang="pt-BR" b="0" i="0" dirty="0">
                <a:solidFill>
                  <a:srgbClr val="000000"/>
                </a:solidFill>
                <a:effectLst/>
                <a:latin typeface="+mj-lt"/>
              </a:rPr>
              <a:t>IV - promover o bem de todos, sem preconceitos de origem, raça, sexo, cor, idade e quaisquer outras formas de discriminação.</a:t>
            </a:r>
          </a:p>
          <a:p>
            <a:pPr marL="0" indent="0">
              <a:buNone/>
            </a:pP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9059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62150-A730-9D07-900A-2FFD2B23B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1D6D10-FD23-D89C-46A0-E92A1432B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759"/>
            <a:ext cx="10515600" cy="665929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PRINCÍPIOS DAS RELAÇÕES INTERNACIONAIS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96F1C2-45FD-8089-CEDD-A8B6DF0C7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Art. 4º A República Federativa do Brasil rege-se nas suas relações internacionais pelos seguintes princípios: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I - independência nacional;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II - prevalência dos direitos humanos;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III - autodeterminação dos povos;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IV - não-intervenção;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V - igualdade entre os Estados;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VI - defesa da paz;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VII - solução pacífica dos conflitos;</a:t>
            </a:r>
          </a:p>
          <a:p>
            <a:pPr marL="0" indent="0">
              <a:buNone/>
            </a:pPr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1682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E45C7-D9DE-4780-F9E2-22AA3497B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EC8B26-02DB-8834-918A-78D737981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759"/>
            <a:ext cx="10515600" cy="665929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PRINCÍPIOS DAS RELAÇÕES INTERNACIONAIS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BBCDB1-81BC-7FC6-0FCC-E74FEE4DC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VIII - repúdio ao terrorismo e ao racismo;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IX - cooperação entre os povos para o progresso da humanidade;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X - concessão de asilo político.</a:t>
            </a:r>
          </a:p>
          <a:p>
            <a:pPr marL="0" indent="725488" algn="just"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Parágrafo único. A República Federativa do Brasil buscará a integração econômica, política, social e cultural dos povos da América Latina, visando à formação de uma comunidade latino-americana de nações.</a:t>
            </a:r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661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A1C8F-DF57-BCBE-8B39-55D434265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C3F17994-3891-97C2-CA31-67571841ED50}"/>
              </a:ext>
            </a:extLst>
          </p:cNvPr>
          <p:cNvSpPr txBox="1"/>
          <p:nvPr/>
        </p:nvSpPr>
        <p:spPr>
          <a:xfrm>
            <a:off x="3171200" y="288544"/>
            <a:ext cx="184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t-BR" sz="2800" b="1" u="sng" dirty="0">
              <a:solidFill>
                <a:schemeClr val="bg1"/>
              </a:solidFill>
            </a:endParaRPr>
          </a:p>
        </p:txBody>
      </p:sp>
      <p:pic>
        <p:nvPicPr>
          <p:cNvPr id="4" name="Picture 2" descr="Login | Portal do Aluno Delta">
            <a:extLst>
              <a:ext uri="{FF2B5EF4-FFF2-40B4-BE49-F238E27FC236}">
                <a16:creationId xmlns:a16="http://schemas.microsoft.com/office/drawing/2014/main" id="{47668BEE-9FD3-0AD7-BD51-4E9C39821D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16" y="1901831"/>
            <a:ext cx="7541227" cy="272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9B0C6CE8-4F34-B793-F6CB-7EA8DCBF6D7A}"/>
              </a:ext>
            </a:extLst>
          </p:cNvPr>
          <p:cNvSpPr txBox="1"/>
          <p:nvPr/>
        </p:nvSpPr>
        <p:spPr>
          <a:xfrm>
            <a:off x="7072313" y="288544"/>
            <a:ext cx="2600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@dedicacaodelta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121F75B-3646-B141-8D96-5E7EBCC97046}"/>
              </a:ext>
            </a:extLst>
          </p:cNvPr>
          <p:cNvSpPr txBox="1"/>
          <p:nvPr/>
        </p:nvSpPr>
        <p:spPr>
          <a:xfrm>
            <a:off x="2291357" y="4635347"/>
            <a:ext cx="8140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j-lt"/>
              </a:rPr>
              <a:t>DIREITOS E GARANTIAS FUNDAMENTAIS</a:t>
            </a:r>
          </a:p>
        </p:txBody>
      </p:sp>
    </p:spTree>
    <p:extLst>
      <p:ext uri="{BB962C8B-B14F-4D97-AF65-F5344CB8AC3E}">
        <p14:creationId xmlns:p14="http://schemas.microsoft.com/office/powerpoint/2010/main" val="2341524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2406E-14E5-B055-6190-1500743B6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DB002-8536-3D02-D3D0-E082E1BAB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759"/>
            <a:ext cx="10515600" cy="665929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TEORIA GERAL DOS DIREITOS FUNDAMENTAIS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2A76A4-27A1-153F-53B4-1B69F16DB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Cinco capítulos na CRFB/88 (</a:t>
            </a:r>
            <a:r>
              <a:rPr lang="pt-BR" sz="2400" dirty="0" err="1">
                <a:latin typeface="+mj-lt"/>
              </a:rPr>
              <a:t>arts</a:t>
            </a:r>
            <a:r>
              <a:rPr lang="pt-BR" sz="2400" dirty="0">
                <a:latin typeface="+mj-lt"/>
              </a:rPr>
              <a:t>. 5.º a 17) sobre os "Direitos e Garantias Fundamentais”. 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Dividem-se em: </a:t>
            </a:r>
          </a:p>
          <a:p>
            <a:pPr marL="1528763" indent="-15875" algn="just">
              <a:buFont typeface="+mj-lt"/>
              <a:buAutoNum type="arabicPeriod"/>
            </a:pPr>
            <a:r>
              <a:rPr lang="pt-BR" sz="2400" b="1" dirty="0">
                <a:latin typeface="+mj-lt"/>
              </a:rPr>
              <a:t> Direitos e deveres individuais e coletivos; </a:t>
            </a:r>
          </a:p>
          <a:p>
            <a:pPr marL="1528763" indent="-15875" algn="just">
              <a:buFont typeface="+mj-lt"/>
              <a:buAutoNum type="arabicPeriod"/>
            </a:pPr>
            <a:r>
              <a:rPr lang="pt-BR" sz="2400" b="1" dirty="0">
                <a:latin typeface="+mj-lt"/>
              </a:rPr>
              <a:t> Direitos sociais; </a:t>
            </a:r>
          </a:p>
          <a:p>
            <a:pPr marL="1528763" indent="-15875" algn="just">
              <a:buFont typeface="+mj-lt"/>
              <a:buAutoNum type="arabicPeriod"/>
            </a:pPr>
            <a:r>
              <a:rPr lang="pt-BR" sz="2400" b="1" dirty="0">
                <a:latin typeface="+mj-lt"/>
              </a:rPr>
              <a:t> Direitos de nacionalidade; </a:t>
            </a:r>
          </a:p>
          <a:p>
            <a:pPr marL="1528763" indent="-15875" algn="just">
              <a:buFont typeface="+mj-lt"/>
              <a:buAutoNum type="arabicPeriod"/>
            </a:pPr>
            <a:r>
              <a:rPr lang="pt-BR" sz="2400" b="1" dirty="0">
                <a:latin typeface="+mj-lt"/>
              </a:rPr>
              <a:t> Direitos políticos; </a:t>
            </a:r>
          </a:p>
          <a:p>
            <a:pPr marL="1528763" indent="-15875" algn="just">
              <a:buFont typeface="+mj-lt"/>
              <a:buAutoNum type="arabicPeriod"/>
            </a:pPr>
            <a:r>
              <a:rPr lang="pt-BR" sz="2400" b="1" dirty="0">
                <a:latin typeface="+mj-lt"/>
              </a:rPr>
              <a:t> Partidos políticos</a:t>
            </a:r>
            <a:r>
              <a:rPr lang="pt-BR" sz="24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3373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FEBD5-06CC-8300-6B19-DF4AD3ED8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0CF36-CFE0-E399-3DDD-FDE75DA16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759"/>
            <a:ext cx="10515600" cy="665929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TEORIA GERAL DOS DIREITOS FUNDAMENTAIS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C020B7-E5B8-459B-CF24-10A4AAA50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Cinco capítulos na CRFB/88 (</a:t>
            </a:r>
            <a:r>
              <a:rPr lang="pt-BR" sz="2400" dirty="0" err="1">
                <a:latin typeface="+mj-lt"/>
              </a:rPr>
              <a:t>arts</a:t>
            </a:r>
            <a:r>
              <a:rPr lang="pt-BR" sz="2400" dirty="0">
                <a:latin typeface="+mj-lt"/>
              </a:rPr>
              <a:t>. 5.º a 17) sobre os "Direitos e Garantias Fundamentais”. 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Dividem-se em: </a:t>
            </a:r>
          </a:p>
          <a:p>
            <a:pPr marL="1528763" indent="-15875" algn="just">
              <a:buFont typeface="+mj-lt"/>
              <a:buAutoNum type="arabicPeriod"/>
            </a:pPr>
            <a:r>
              <a:rPr lang="pt-BR" sz="2400" b="1" dirty="0">
                <a:latin typeface="+mj-lt"/>
              </a:rPr>
              <a:t> Direitos e deveres individuais e coletivos; </a:t>
            </a:r>
          </a:p>
          <a:p>
            <a:pPr marL="1528763" indent="-15875" algn="just">
              <a:buFont typeface="+mj-lt"/>
              <a:buAutoNum type="arabicPeriod"/>
            </a:pPr>
            <a:r>
              <a:rPr lang="pt-BR" sz="2400" b="1" dirty="0">
                <a:latin typeface="+mj-lt"/>
              </a:rPr>
              <a:t> Direitos sociais; </a:t>
            </a:r>
          </a:p>
          <a:p>
            <a:pPr marL="1528763" indent="-15875" algn="just">
              <a:buFont typeface="+mj-lt"/>
              <a:buAutoNum type="arabicPeriod"/>
            </a:pPr>
            <a:r>
              <a:rPr lang="pt-BR" sz="2400" b="1" dirty="0">
                <a:latin typeface="+mj-lt"/>
              </a:rPr>
              <a:t> Direitos de nacionalidade; </a:t>
            </a:r>
          </a:p>
          <a:p>
            <a:pPr marL="1528763" indent="-15875" algn="just">
              <a:buFont typeface="+mj-lt"/>
              <a:buAutoNum type="arabicPeriod"/>
            </a:pPr>
            <a:r>
              <a:rPr lang="pt-BR" sz="2400" b="1" dirty="0">
                <a:latin typeface="+mj-lt"/>
              </a:rPr>
              <a:t> Direitos políticos; </a:t>
            </a:r>
          </a:p>
          <a:p>
            <a:pPr marL="1528763" indent="-15875" algn="just">
              <a:buFont typeface="+mj-lt"/>
              <a:buAutoNum type="arabicPeriod"/>
            </a:pPr>
            <a:r>
              <a:rPr lang="pt-BR" sz="2400" b="1" dirty="0">
                <a:latin typeface="+mj-lt"/>
              </a:rPr>
              <a:t> Partidos políticos</a:t>
            </a:r>
            <a:r>
              <a:rPr lang="pt-BR" sz="24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6551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DAFFD-BD11-494C-3018-CD67A3C4E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40CE0-9C9F-71FE-F792-22573E34C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759"/>
            <a:ext cx="10515600" cy="665929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pt-BR" sz="3200" b="1" dirty="0">
                <a:latin typeface="+mj-lt"/>
              </a:rPr>
              <a:t>DISTINÇÃO ENTRE DIREITOS FUNDAMENTAIS E DIREITOS HUMANOS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200658-17F3-9452-9096-C5404136E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sz="2400" dirty="0">
              <a:latin typeface="+mj-lt"/>
            </a:endParaRP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DIREITOS HUMANOS:</a:t>
            </a:r>
            <a:r>
              <a:rPr lang="pt-BR" sz="2400" dirty="0">
                <a:latin typeface="+mj-lt"/>
              </a:rPr>
              <a:t> Os direitos humanos são inerentes ao indivíduo pela sua condição de pessoa humana; 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Não exigem positivação para existirem e serem observados. </a:t>
            </a:r>
          </a:p>
          <a:p>
            <a:pPr marL="0" indent="725488" algn="just">
              <a:buNone/>
            </a:pPr>
            <a:endParaRPr lang="pt-BR" sz="2400" dirty="0">
              <a:latin typeface="+mj-lt"/>
            </a:endParaRP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DIREITOS FUNDAMENTAIS: </a:t>
            </a:r>
            <a:r>
              <a:rPr lang="pt-BR" sz="2400" dirty="0">
                <a:latin typeface="+mj-lt"/>
              </a:rPr>
              <a:t>os direitos relacionados às pessoas positivos na ordem jurídica interna de cada Estado. </a:t>
            </a:r>
          </a:p>
          <a:p>
            <a:pPr marL="0" indent="725488" algn="just">
              <a:buNone/>
            </a:pPr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1696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322F3-D5D5-66BD-263B-63D5FCEA6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22DC12-6CDF-40B0-251A-623C3539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759"/>
            <a:ext cx="10515600" cy="6659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3200" b="1" dirty="0">
                <a:latin typeface="+mj-lt"/>
              </a:rPr>
              <a:t>DISTINÇÃO ENTRE DIREITOS E GARANTIAS FUNDAMENTAIS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E14580-0EE4-9493-7962-9CC534FF2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sz="2400" b="1" dirty="0">
              <a:latin typeface="+mj-lt"/>
            </a:endParaRP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DIREITOS FUNDAMENTAIS – </a:t>
            </a:r>
            <a:r>
              <a:rPr lang="pt-BR" sz="2400" dirty="0">
                <a:latin typeface="+mj-lt"/>
              </a:rPr>
              <a:t>tem natureza DECLARATÓRIA: São os bens jurídicos tutelados pela Constituição Federal. </a:t>
            </a:r>
          </a:p>
          <a:p>
            <a:pPr marL="725488" indent="0" algn="just">
              <a:buNone/>
            </a:pPr>
            <a:r>
              <a:rPr lang="pt-BR" sz="2400" b="1" dirty="0">
                <a:latin typeface="+mj-lt"/>
              </a:rPr>
              <a:t>Ex. </a:t>
            </a:r>
            <a:r>
              <a:rPr lang="pt-BR" sz="2400" dirty="0">
                <a:latin typeface="+mj-lt"/>
              </a:rPr>
              <a:t>Direito à liberdade de locomoção (art. 5º, XV). </a:t>
            </a:r>
          </a:p>
          <a:p>
            <a:pPr marL="725488" indent="0" algn="just">
              <a:buNone/>
            </a:pPr>
            <a:endParaRPr lang="pt-BR" sz="2400" dirty="0">
              <a:latin typeface="+mj-lt"/>
            </a:endParaRPr>
          </a:p>
          <a:p>
            <a:pPr marL="0" indent="0" algn="just">
              <a:buNone/>
            </a:pPr>
            <a:r>
              <a:rPr lang="pt-BR" sz="2400" b="1" dirty="0">
                <a:latin typeface="+mj-lt"/>
              </a:rPr>
              <a:t>GARANTIAS FUNDAMENTAIS – </a:t>
            </a:r>
            <a:r>
              <a:rPr lang="pt-BR" sz="2400" dirty="0">
                <a:latin typeface="+mj-lt"/>
              </a:rPr>
              <a:t>tem natureza ASSECURATÓRIA: Instrumentos de proteção dos direitos fundamentais. 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Ex</a:t>
            </a:r>
            <a:r>
              <a:rPr lang="pt-BR" sz="2400" dirty="0">
                <a:latin typeface="+mj-lt"/>
              </a:rPr>
              <a:t>. </a:t>
            </a:r>
            <a:r>
              <a:rPr lang="pt-BR" sz="2400" b="1" i="1" dirty="0">
                <a:latin typeface="+mj-lt"/>
              </a:rPr>
              <a:t>Habeas Corpus: </a:t>
            </a:r>
            <a:r>
              <a:rPr lang="pt-BR" sz="2400" b="1" dirty="0">
                <a:latin typeface="+mj-lt"/>
              </a:rPr>
              <a:t>art. Art. 5º, LXVIII </a:t>
            </a:r>
            <a:r>
              <a:rPr lang="pt-BR" sz="2400" dirty="0">
                <a:latin typeface="+mj-lt"/>
              </a:rPr>
              <a:t>– conceder-se-á habeas corpus sempre que alguém </a:t>
            </a:r>
            <a:r>
              <a:rPr lang="pt-BR" sz="2400" b="1" dirty="0">
                <a:latin typeface="+mj-lt"/>
              </a:rPr>
              <a:t>sofrer ou se achar ameaçado </a:t>
            </a:r>
            <a:r>
              <a:rPr lang="pt-BR" sz="2400" dirty="0">
                <a:latin typeface="+mj-lt"/>
              </a:rPr>
              <a:t>de sofrer violência ou coação em sua </a:t>
            </a:r>
            <a:r>
              <a:rPr lang="pt-BR" sz="2400" b="1" dirty="0">
                <a:latin typeface="+mj-lt"/>
              </a:rPr>
              <a:t>liberdade de locomoção,</a:t>
            </a:r>
            <a:r>
              <a:rPr lang="pt-BR" sz="2400" dirty="0">
                <a:latin typeface="+mj-lt"/>
              </a:rPr>
              <a:t> por ilegalidade ou abuso de poder;</a:t>
            </a:r>
          </a:p>
          <a:p>
            <a:pPr marL="0" indent="0" algn="just">
              <a:buNone/>
            </a:pPr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55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CD3EF-D48B-0A89-5FBF-553A7F8E0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ECAFF5-251C-382B-01C5-98C459C1B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1"/>
            <a:ext cx="10515600" cy="5833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800" b="1" dirty="0">
                <a:latin typeface="+mj-lt"/>
              </a:rPr>
              <a:t>CARACTERÍSTICAS DOS DIREITOS FUNDAMENTAIS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023A52-5C58-9AF0-F6A4-C4C7849EB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24"/>
            <a:ext cx="10515600" cy="4679239"/>
          </a:xfrm>
        </p:spPr>
        <p:txBody>
          <a:bodyPr>
            <a:normAutofit fontScale="92500" lnSpcReduction="10000"/>
          </a:bodyPr>
          <a:lstStyle/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IMPRESCRITIBILIDADE – </a:t>
            </a:r>
            <a:r>
              <a:rPr lang="pt-BR" sz="2400" dirty="0">
                <a:latin typeface="+mj-lt"/>
              </a:rPr>
              <a:t>não se perdem com o decurso do tempo;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INALIENABILIDADE – </a:t>
            </a:r>
            <a:r>
              <a:rPr lang="pt-BR" sz="2400" dirty="0">
                <a:latin typeface="+mj-lt"/>
              </a:rPr>
              <a:t>não podem ser transferidos ou negociados;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IRRENUNCIABILIDADE – </a:t>
            </a:r>
            <a:r>
              <a:rPr lang="pt-BR" sz="2400" dirty="0">
                <a:latin typeface="+mj-lt"/>
              </a:rPr>
              <a:t>não podem ser renunciados, mas o titular pode deixar de exercê-lo temporariamente;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LIMITABILIDADE / RELATIVIDADE – </a:t>
            </a:r>
            <a:r>
              <a:rPr lang="pt-BR" sz="2400" dirty="0">
                <a:latin typeface="+mj-lt"/>
              </a:rPr>
              <a:t>os direitos NÃO SÃO ABSOLUTOS (em regra); podem sofrer limitações quando em conflito com outros direitos. </a:t>
            </a:r>
          </a:p>
          <a:p>
            <a:pPr marL="725488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* Exceção: </a:t>
            </a:r>
            <a:r>
              <a:rPr lang="pt-BR" sz="2400" dirty="0">
                <a:latin typeface="+mj-lt"/>
              </a:rPr>
              <a:t>doutrina aponta que o </a:t>
            </a:r>
            <a:r>
              <a:rPr lang="pt-BR" sz="2400" b="1" dirty="0">
                <a:latin typeface="+mj-lt"/>
              </a:rPr>
              <a:t>direito a não ser torturado </a:t>
            </a:r>
            <a:r>
              <a:rPr lang="pt-BR" sz="2400" dirty="0">
                <a:latin typeface="+mj-lt"/>
              </a:rPr>
              <a:t>e o </a:t>
            </a:r>
            <a:r>
              <a:rPr lang="pt-BR" sz="2400" b="1" dirty="0">
                <a:latin typeface="+mj-lt"/>
              </a:rPr>
              <a:t>direito a não ser submetido à escravidão </a:t>
            </a:r>
            <a:r>
              <a:rPr lang="pt-BR" sz="2400" dirty="0">
                <a:latin typeface="+mj-lt"/>
              </a:rPr>
              <a:t>são absolutos.</a:t>
            </a:r>
            <a:endParaRPr lang="pt-BR" sz="2400" b="1" dirty="0">
              <a:latin typeface="+mj-lt"/>
            </a:endParaRPr>
          </a:p>
          <a:p>
            <a:pPr marL="0" indent="725488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UNIVERSALIDADE – </a:t>
            </a:r>
            <a:r>
              <a:rPr lang="pt-BR" sz="2400" dirty="0">
                <a:latin typeface="+mj-lt"/>
              </a:rPr>
              <a:t>Pertencem a todos, sem distinção de sexo, raça, cor, etc. </a:t>
            </a:r>
          </a:p>
          <a:p>
            <a:pPr marL="0" indent="725488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COMPLEMENTARIEDADE – </a:t>
            </a:r>
            <a:r>
              <a:rPr lang="pt-BR" sz="2400" dirty="0">
                <a:latin typeface="+mj-lt"/>
              </a:rPr>
              <a:t>Os direitos se complementam, devendo ser interpretados de maneira sistêmica, harmônica; </a:t>
            </a:r>
          </a:p>
          <a:p>
            <a:pPr marL="0" indent="0" algn="just">
              <a:buNone/>
            </a:pPr>
            <a:endParaRPr lang="pt-BR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92587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08B50-C721-5AAD-34F7-5C9B7554A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F9559B-804D-B586-26F4-B2826C6AB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759"/>
            <a:ext cx="10515600" cy="6659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3200" b="1" dirty="0">
                <a:latin typeface="+mj-lt"/>
              </a:rPr>
              <a:t>DIMENSÕES/GERAÇÕES DOS DIREITOS FUNDAMENTAIS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58468C-69C3-C21D-D91F-697F41C31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61950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1ª GERAÇÃO – Direitos Civis e Políticos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Direitos de LIBERDADE / NEGATIVOS – </a:t>
            </a:r>
            <a:r>
              <a:rPr lang="pt-BR" sz="2400" dirty="0">
                <a:latin typeface="+mj-lt"/>
              </a:rPr>
              <a:t>Exigem uma</a:t>
            </a:r>
            <a:r>
              <a:rPr lang="pt-BR" sz="2400" b="1" dirty="0">
                <a:latin typeface="+mj-lt"/>
              </a:rPr>
              <a:t> </a:t>
            </a:r>
            <a:r>
              <a:rPr lang="pt-BR" sz="2400" dirty="0">
                <a:latin typeface="+mj-lt"/>
              </a:rPr>
              <a:t>abstenção Estatal </a:t>
            </a:r>
          </a:p>
          <a:p>
            <a:pPr marL="0" indent="361950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2ª GERAÇÃO – Direitos Econômicos, Sociais e Culturais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Direitos PRESTACIONAIS / POSITIVOS - </a:t>
            </a:r>
            <a:r>
              <a:rPr lang="pt-BR" sz="2400" dirty="0">
                <a:latin typeface="+mj-lt"/>
              </a:rPr>
              <a:t>Exigem uma</a:t>
            </a:r>
            <a:r>
              <a:rPr lang="pt-BR" sz="2400" b="1" dirty="0">
                <a:latin typeface="+mj-lt"/>
              </a:rPr>
              <a:t> </a:t>
            </a:r>
            <a:r>
              <a:rPr lang="pt-BR" sz="2400" dirty="0">
                <a:latin typeface="+mj-lt"/>
              </a:rPr>
              <a:t>atuação Estatal </a:t>
            </a:r>
          </a:p>
          <a:p>
            <a:pPr marL="0" indent="361950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3ª GERAÇÃO –  Direitos Difusos e Coletivos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Ligados ao ideal de fraternidade – Ex. Meio Ambiente. </a:t>
            </a:r>
          </a:p>
          <a:p>
            <a:pPr marL="0" indent="361950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4ª GERAÇÃO – </a:t>
            </a:r>
            <a:r>
              <a:rPr lang="pt-BR" sz="2400" dirty="0">
                <a:latin typeface="+mj-lt"/>
              </a:rPr>
              <a:t>direitos relacionados à </a:t>
            </a:r>
            <a:r>
              <a:rPr lang="pt-BR" sz="2400" b="1" dirty="0">
                <a:latin typeface="+mj-lt"/>
              </a:rPr>
              <a:t>democracia direta, ao pluralismo e à informação;</a:t>
            </a:r>
          </a:p>
          <a:p>
            <a:pPr marL="0" indent="361950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5ª GERAÇÃO – Direito à Paz</a:t>
            </a:r>
          </a:p>
        </p:txBody>
      </p:sp>
    </p:spTree>
    <p:extLst>
      <p:ext uri="{BB962C8B-B14F-4D97-AF65-F5344CB8AC3E}">
        <p14:creationId xmlns:p14="http://schemas.microsoft.com/office/powerpoint/2010/main" val="299967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8B10D-387C-6E6E-13B8-702F0E18C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AD5ABC-EE8C-4111-1522-E71EB9736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CLASSIFICAÇÃO DA CONSTITUIÇÃO FEDERAL DE 1988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4D4550-55DD-68CA-7013-2F520578A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algn="just"/>
            <a:r>
              <a:rPr lang="pt-BR" sz="2400" b="1" dirty="0">
                <a:latin typeface="+mj-lt"/>
              </a:rPr>
              <a:t>ESCRITA </a:t>
            </a:r>
          </a:p>
          <a:p>
            <a:pPr algn="just"/>
            <a:r>
              <a:rPr lang="pt-BR" sz="2400" b="1" dirty="0">
                <a:latin typeface="+mj-lt"/>
              </a:rPr>
              <a:t>CODIFICADA </a:t>
            </a:r>
          </a:p>
          <a:p>
            <a:pPr algn="just"/>
            <a:r>
              <a:rPr lang="pt-BR" sz="2400" b="1" dirty="0">
                <a:latin typeface="+mj-lt"/>
              </a:rPr>
              <a:t>PROMULGADA </a:t>
            </a:r>
          </a:p>
          <a:p>
            <a:pPr algn="just"/>
            <a:r>
              <a:rPr lang="pt-BR" sz="2400" b="1" dirty="0">
                <a:latin typeface="+mj-lt"/>
              </a:rPr>
              <a:t>DOGMÁTICA</a:t>
            </a:r>
          </a:p>
          <a:p>
            <a:pPr algn="just"/>
            <a:r>
              <a:rPr lang="pt-BR" sz="2400" b="1" dirty="0">
                <a:latin typeface="+mj-lt"/>
              </a:rPr>
              <a:t>ECLÉTICA </a:t>
            </a:r>
          </a:p>
          <a:p>
            <a:pPr algn="just"/>
            <a:r>
              <a:rPr lang="pt-BR" sz="2400" b="1" dirty="0">
                <a:latin typeface="+mj-lt"/>
              </a:rPr>
              <a:t>RÍGIDA </a:t>
            </a:r>
          </a:p>
          <a:p>
            <a:pPr algn="just"/>
            <a:r>
              <a:rPr lang="pt-BR" sz="2400" b="1" dirty="0">
                <a:latin typeface="+mj-lt"/>
              </a:rPr>
              <a:t>FORMAL </a:t>
            </a:r>
          </a:p>
          <a:p>
            <a:pPr algn="just"/>
            <a:r>
              <a:rPr lang="pt-BR" sz="2400" b="1" dirty="0">
                <a:latin typeface="+mj-lt"/>
              </a:rPr>
              <a:t>ANALÍTICA </a:t>
            </a:r>
          </a:p>
          <a:p>
            <a:pPr algn="just"/>
            <a:r>
              <a:rPr lang="pt-BR" sz="2400" b="1" dirty="0">
                <a:latin typeface="+mj-lt"/>
              </a:rPr>
              <a:t>DIRIGENTE </a:t>
            </a:r>
          </a:p>
          <a:p>
            <a:pPr algn="just"/>
            <a:r>
              <a:rPr lang="pt-BR" sz="2400" b="1" dirty="0">
                <a:latin typeface="+mj-lt"/>
              </a:rPr>
              <a:t>NORMATIVA* </a:t>
            </a:r>
          </a:p>
        </p:txBody>
      </p:sp>
    </p:spTree>
    <p:extLst>
      <p:ext uri="{BB962C8B-B14F-4D97-AF65-F5344CB8AC3E}">
        <p14:creationId xmlns:p14="http://schemas.microsoft.com/office/powerpoint/2010/main" val="3300313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DD4F9-17C8-C81B-8A87-9A9411997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1BA0DE99-8EE3-70FD-A546-FE1749C6AFBC}"/>
              </a:ext>
            </a:extLst>
          </p:cNvPr>
          <p:cNvSpPr txBox="1"/>
          <p:nvPr/>
        </p:nvSpPr>
        <p:spPr>
          <a:xfrm>
            <a:off x="3171200" y="288544"/>
            <a:ext cx="184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t-BR" sz="2800" b="1" u="sng" dirty="0">
              <a:solidFill>
                <a:schemeClr val="bg1"/>
              </a:solidFill>
            </a:endParaRPr>
          </a:p>
        </p:txBody>
      </p:sp>
      <p:pic>
        <p:nvPicPr>
          <p:cNvPr id="4" name="Picture 2" descr="Login | Portal do Aluno Delta">
            <a:extLst>
              <a:ext uri="{FF2B5EF4-FFF2-40B4-BE49-F238E27FC236}">
                <a16:creationId xmlns:a16="http://schemas.microsoft.com/office/drawing/2014/main" id="{36DFC20C-E854-D87A-6A06-FF2CBED3E1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16" y="1901831"/>
            <a:ext cx="7541227" cy="272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DD7B3F1D-B777-911A-C41E-FC3724C9DED8}"/>
              </a:ext>
            </a:extLst>
          </p:cNvPr>
          <p:cNvSpPr txBox="1"/>
          <p:nvPr/>
        </p:nvSpPr>
        <p:spPr>
          <a:xfrm>
            <a:off x="7072313" y="288544"/>
            <a:ext cx="2600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@dedicacaodelta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ACC9959-9969-6A39-7426-218DBAA4F51D}"/>
              </a:ext>
            </a:extLst>
          </p:cNvPr>
          <p:cNvSpPr txBox="1"/>
          <p:nvPr/>
        </p:nvSpPr>
        <p:spPr>
          <a:xfrm>
            <a:off x="2291357" y="4635347"/>
            <a:ext cx="8140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2633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E9EA3-CE56-4CFA-694D-51D9398D6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E87902-CE87-EA52-4C26-BDD2F00FC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ESTRUTURA DA CONSTITUIÇÃO FEDERAL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3BA6EF-F78C-F7EE-6CE4-2D3B68795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0" indent="1435100" algn="just">
              <a:lnSpc>
                <a:spcPct val="100000"/>
              </a:lnSpc>
            </a:pPr>
            <a:r>
              <a:rPr lang="pt-BR" sz="2400" b="1" dirty="0">
                <a:latin typeface="+mj-lt"/>
              </a:rPr>
              <a:t>A CRFB/88 é formada por: PREÂMBULO, PARTE DOGMÁTICA ou CORPO, e ADCT – ATO DAS DISPOSIÇÕES CONSTITUCIONAIS TRANSITÓRIAS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t-BR" sz="2400" b="1" dirty="0">
              <a:latin typeface="+mj-lt"/>
            </a:endParaRPr>
          </a:p>
          <a:p>
            <a:pPr marL="457200" indent="-457200" algn="just">
              <a:lnSpc>
                <a:spcPct val="100000"/>
              </a:lnSpc>
              <a:buAutoNum type="arabicParenR"/>
            </a:pPr>
            <a:r>
              <a:rPr lang="pt-BR" sz="2400" b="1" dirty="0">
                <a:latin typeface="+mj-lt"/>
              </a:rPr>
              <a:t>PREÂMBULO: </a:t>
            </a:r>
            <a:r>
              <a:rPr lang="pt-BR" sz="2400" dirty="0">
                <a:latin typeface="+mj-lt"/>
              </a:rPr>
              <a:t>Parte inicial que antecede a parte dogmática;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Define as intenções do legislador constituinte;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Orienta a INTERPRETAÇÃO das normas constitucionais;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Não tem relevância jurídica (STF), apenas política, histórica;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Não é de reprodução obrigatória pelos Estados.</a:t>
            </a:r>
          </a:p>
          <a:p>
            <a:pPr marL="0" indent="725488" algn="just">
              <a:lnSpc>
                <a:spcPct val="100000"/>
              </a:lnSpc>
              <a:buNone/>
            </a:pPr>
            <a:endParaRPr lang="pt-BR" sz="2400" dirty="0">
              <a:latin typeface="+mj-lt"/>
            </a:endParaRPr>
          </a:p>
          <a:p>
            <a:pPr marL="0" indent="725488" algn="just">
              <a:lnSpc>
                <a:spcPct val="100000"/>
              </a:lnSpc>
              <a:buNone/>
            </a:pPr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3710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E9BE2-DC9C-A46F-6D55-781B8B080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58A46-7A15-3694-BB21-48FD7CD2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ESTRUTURA DA CONSTITUIÇÃO FEDERAL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F10802-FBEC-1B3E-FFE5-2CE938B04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2) PARTE DOGMÁTICA: É o texto constitucional propriamente dito, permanente.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Consagra as normas essenciais à organização e ao funcionamento do Estado brasileiro, como as relativas aos direitos fundamentais, à estrutura do Estado federal e às competências de cada ente político, à organização dos poderes e da Administração Pública, à repartição de rendas, aos princípios fundamentais da ordem econômica e da ordem social.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Dividida em NOVE TÍTULOS – do art. 1º ao 250 da CRFB/88.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É a parte utilizada como PARÂMETRO para o controle de constitucionalidade. </a:t>
            </a:r>
          </a:p>
        </p:txBody>
      </p:sp>
    </p:spTree>
    <p:extLst>
      <p:ext uri="{BB962C8B-B14F-4D97-AF65-F5344CB8AC3E}">
        <p14:creationId xmlns:p14="http://schemas.microsoft.com/office/powerpoint/2010/main" val="1141891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7BF5A-6157-DA43-6EFE-148A0D5B0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FFC67B-69A8-2F15-D2D6-68F44A185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ESTRUTURA DA CONSTITUIÇÃO FEDERAL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C0C99F-5344-D339-021E-540DC7731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3) ADCT – ATO DAS DISPOSIÇÕES CONSTITUCIONAIS TRANSITÓRIAS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Finalidade de integração entre a ordem anterior e a nova ordem constitucional.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Os dispositivos do ADCT são formalmente constitucionais </a:t>
            </a:r>
            <a:r>
              <a:rPr lang="pt-BR" sz="2400" dirty="0">
                <a:latin typeface="+mj-lt"/>
              </a:rPr>
              <a:t>- têm o mesmo status jurídico e idêntica hierarquia à das demais normas da Constituição. </a:t>
            </a:r>
          </a:p>
          <a:p>
            <a:pPr marL="0" indent="725488" algn="just">
              <a:lnSpc>
                <a:spcPct val="100000"/>
              </a:lnSpc>
              <a:buNone/>
            </a:pPr>
            <a:r>
              <a:rPr lang="pt-BR" sz="2400" b="1" dirty="0">
                <a:latin typeface="+mj-lt"/>
              </a:rPr>
              <a:t>O ADCT reúne dois grupos distintos de preceitos:</a:t>
            </a:r>
          </a:p>
          <a:p>
            <a:pPr marL="0" indent="1435100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a) os que contêm regras necessárias para assegurar uma harmoniosa </a:t>
            </a:r>
            <a:r>
              <a:rPr lang="pt-BR" sz="2400" b="1" dirty="0">
                <a:latin typeface="+mj-lt"/>
              </a:rPr>
              <a:t>transição do regime constitucional </a:t>
            </a:r>
            <a:r>
              <a:rPr lang="pt-BR" sz="2400" dirty="0">
                <a:latin typeface="+mj-lt"/>
              </a:rPr>
              <a:t>anterior para o novo regime constitucional;</a:t>
            </a:r>
          </a:p>
          <a:p>
            <a:pPr marL="0" indent="1435100" algn="just">
              <a:lnSpc>
                <a:spcPct val="100000"/>
              </a:lnSpc>
              <a:buNone/>
            </a:pPr>
            <a:r>
              <a:rPr lang="pt-BR" sz="2400" dirty="0">
                <a:latin typeface="+mj-lt"/>
              </a:rPr>
              <a:t>b) os que estabelecem regras que, embora não sejam relacionadas à transição de regime constitucional, têm caráter meramente transitório, </a:t>
            </a:r>
            <a:r>
              <a:rPr lang="pt-BR" sz="2400" b="1" dirty="0">
                <a:latin typeface="+mj-lt"/>
              </a:rPr>
              <a:t>têm sua eficácia jurídica exaurida tão logo ocorra a situação nelas prevista.</a:t>
            </a:r>
          </a:p>
        </p:txBody>
      </p:sp>
    </p:spTree>
    <p:extLst>
      <p:ext uri="{BB962C8B-B14F-4D97-AF65-F5344CB8AC3E}">
        <p14:creationId xmlns:p14="http://schemas.microsoft.com/office/powerpoint/2010/main" val="1170996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C8376-2A6E-7947-8B82-97E4F7772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7C7003-2945-DDD9-7D5F-FDD542CAB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CONSTITUIÇÃO FEDERAL DE 1988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0F8AA7-3DB0-6A18-837F-5CA3B589A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Art. 1º A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República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Federativa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 do Brasil, formada pela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união indissolúvel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dos Estados e Municípios e do Distrito Federal, constitui-se em Estado Democrático de Direito e tem como fundamentos: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 - a soberania;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II - a cidadania;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III - a dignidade da pessoa humana;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IV - os valores sociais do trabalho e da livre iniciativa;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V - o pluralismo político.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Parágrafo único. Todo o poder emana do povo, que o exerce por meio de representantes eleitos ou diretamente, nos termos desta Constituição.</a:t>
            </a:r>
          </a:p>
        </p:txBody>
      </p:sp>
    </p:spTree>
    <p:extLst>
      <p:ext uri="{BB962C8B-B14F-4D97-AF65-F5344CB8AC3E}">
        <p14:creationId xmlns:p14="http://schemas.microsoft.com/office/powerpoint/2010/main" val="2028733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F8F23-0337-619C-C9FC-AE5F879CC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D7C749-5538-D471-C324-813BCAD2F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CONSTITUIÇÃO FEDERAL DE 1988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B47C22-166C-ED22-CA94-0F8315244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Art. 1º A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República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Federativa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 do Brasil, formada pela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união indissolúvel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dos Estados e Municípios e do Distrito Federal, constitui-se em Estado Democrático de Direito e tem como fundamentos:</a:t>
            </a:r>
          </a:p>
          <a:p>
            <a:pPr marL="0" indent="1206500" algn="just">
              <a:lnSpc>
                <a:spcPct val="150000"/>
              </a:lnSpc>
            </a:pPr>
            <a:r>
              <a:rPr lang="pt-BR" sz="2400" b="1" dirty="0">
                <a:solidFill>
                  <a:srgbClr val="000000"/>
                </a:solidFill>
                <a:latin typeface="+mj-lt"/>
              </a:rPr>
              <a:t>Forma de Governo – REPÚBLICA </a:t>
            </a:r>
          </a:p>
          <a:p>
            <a:pPr marL="0" indent="1206500" algn="just">
              <a:lnSpc>
                <a:spcPct val="150000"/>
              </a:lnSpc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Forma de Estado – FEDERAÇÃO = Princípio da INDISSOLUBILIDADE DO VINCÚLO FEDERATIVO. </a:t>
            </a:r>
          </a:p>
          <a:p>
            <a:pPr marL="0" indent="1206500" algn="just">
              <a:lnSpc>
                <a:spcPct val="150000"/>
              </a:lnSpc>
            </a:pPr>
            <a:r>
              <a:rPr lang="pt-BR" sz="2400" b="1" dirty="0">
                <a:solidFill>
                  <a:srgbClr val="000000"/>
                </a:solidFill>
                <a:latin typeface="+mj-lt"/>
              </a:rPr>
              <a:t>Estado Democrático de Direito - </a:t>
            </a:r>
            <a:r>
              <a:rPr lang="pt-BR" sz="2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participação democrática, a limitação do poder, a previsão de direitos fundamentais. </a:t>
            </a:r>
            <a:endParaRPr lang="pt-BR" sz="2400" b="1" i="0" dirty="0">
              <a:solidFill>
                <a:srgbClr val="00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3712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D81E2-F92B-C227-6C3F-833F6F717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B0193-7392-C9BA-7B82-65E4A1F7F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FUNDAMENTOS DA CONSTITUIÇÃO FEDERAL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1FDF54-F810-535E-DADF-7C2BF5DF4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 - a soberania;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II - a cidadania;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III - a dignidade da pessoa humana;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IV - os valores sociais do trabalho e da livre iniciativa;</a:t>
            </a:r>
          </a:p>
          <a:p>
            <a:pPr marL="725488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V - o pluralismo político.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Parágrafo único. Todo o poder emana do povo, que o exerce por meio de representantes eleitos ou diretamente, nos termos desta Constituição.</a:t>
            </a:r>
          </a:p>
        </p:txBody>
      </p:sp>
    </p:spTree>
    <p:extLst>
      <p:ext uri="{BB962C8B-B14F-4D97-AF65-F5344CB8AC3E}">
        <p14:creationId xmlns:p14="http://schemas.microsoft.com/office/powerpoint/2010/main" val="1716052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D9AB3-2A5C-BA0C-1C24-26A2A8663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320F9-5CE9-79E3-02A3-CFEC8BBB5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7314"/>
            <a:ext cx="10515600" cy="725715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TEORIA DA TRIPARTIÇÃO DOS PODERES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EEF0C8-65E2-5D57-964F-E139482FE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4876799"/>
          </a:xfrm>
        </p:spPr>
        <p:txBody>
          <a:bodyPr>
            <a:normAutofit/>
          </a:bodyPr>
          <a:lstStyle/>
          <a:p>
            <a:pPr marL="0" indent="725488" algn="just">
              <a:lnSpc>
                <a:spcPct val="150000"/>
              </a:lnSpc>
              <a:buNone/>
            </a:pPr>
            <a:r>
              <a:rPr lang="pt-BR" sz="2400" b="1" dirty="0">
                <a:latin typeface="+mj-lt"/>
              </a:rPr>
              <a:t>Art. 2º São Poderes da União, independentes e harmônicos entre si, o Legislativo, o Executivo e o Judiciário.</a:t>
            </a:r>
          </a:p>
          <a:p>
            <a:pPr marL="725488" indent="0" algn="just">
              <a:lnSpc>
                <a:spcPct val="150000"/>
              </a:lnSpc>
              <a:buNone/>
            </a:pPr>
            <a:endParaRPr lang="pt-BR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96982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6657</TotalTime>
  <Words>1252</Words>
  <Application>Microsoft Office PowerPoint</Application>
  <PresentationFormat>Widescreen</PresentationFormat>
  <Paragraphs>126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do Office</vt:lpstr>
      <vt:lpstr>Apresentação do PowerPoint</vt:lpstr>
      <vt:lpstr>CLASSIFICAÇÃO DA CONSTITUIÇÃO FEDERAL DE 1988</vt:lpstr>
      <vt:lpstr>ESTRUTURA DA CONSTITUIÇÃO FEDERAL </vt:lpstr>
      <vt:lpstr>ESTRUTURA DA CONSTITUIÇÃO FEDERAL </vt:lpstr>
      <vt:lpstr>ESTRUTURA DA CONSTITUIÇÃO FEDERAL </vt:lpstr>
      <vt:lpstr>CONSTITUIÇÃO FEDERAL DE 1988</vt:lpstr>
      <vt:lpstr>CONSTITUIÇÃO FEDERAL DE 1988</vt:lpstr>
      <vt:lpstr>FUNDAMENTOS DA CONSTITUIÇÃO FEDERAL</vt:lpstr>
      <vt:lpstr>TEORIA DA TRIPARTIÇÃO DOS PODERES</vt:lpstr>
      <vt:lpstr>OBJETIVOS DA RFB</vt:lpstr>
      <vt:lpstr>PRINCÍPIOS DAS RELAÇÕES INTERNACIONAIS</vt:lpstr>
      <vt:lpstr>PRINCÍPIOS DAS RELAÇÕES INTERNACIONAIS</vt:lpstr>
      <vt:lpstr>Apresentação do PowerPoint</vt:lpstr>
      <vt:lpstr>TEORIA GERAL DOS DIREITOS FUNDAMENTAIS</vt:lpstr>
      <vt:lpstr>TEORIA GERAL DOS DIREITOS FUNDAMENTAIS</vt:lpstr>
      <vt:lpstr>DISTINÇÃO ENTRE DIREITOS FUNDAMENTAIS E DIREITOS HUMANOS</vt:lpstr>
      <vt:lpstr>DISTINÇÃO ENTRE DIREITOS E GARANTIAS FUNDAMENTAIS</vt:lpstr>
      <vt:lpstr>CARACTERÍSTICAS DOS DIREITOS FUNDAMENTAIS</vt:lpstr>
      <vt:lpstr>DIMENSÕES/GERAÇÕES DOS DIREITOS FUNDAMENTAIS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Microsoft Office</dc:creator>
  <cp:lastModifiedBy>Maria Luiza Ropsson</cp:lastModifiedBy>
  <cp:revision>119</cp:revision>
  <dcterms:created xsi:type="dcterms:W3CDTF">2021-06-22T21:26:40Z</dcterms:created>
  <dcterms:modified xsi:type="dcterms:W3CDTF">2024-02-04T22:03:56Z</dcterms:modified>
</cp:coreProperties>
</file>